
<file path=[Content_Types].xml><?xml version="1.0" encoding="utf-8"?>
<Types xmlns="http://schemas.openxmlformats.org/package/2006/content-types"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29.jpg" ContentType="image/jpeg"/>
  <Override PartName="/ppt/media/image30.jp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34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99" autoAdjust="0"/>
    <p:restoredTop sz="94660"/>
  </p:normalViewPr>
  <p:slideViewPr>
    <p:cSldViewPr snapToGrid="0">
      <p:cViewPr varScale="1">
        <p:scale>
          <a:sx n="71" d="100"/>
          <a:sy n="71" d="100"/>
        </p:scale>
        <p:origin x="6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10EDEB-6C06-4BF1-9A19-CAA86AA5E1C0}" type="datetimeFigureOut">
              <a:rPr lang="en-GB" smtClean="0"/>
              <a:t>21/07/2024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D6662-9065-499C-84AF-DCA9925F25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957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D6662-9065-499C-84AF-DCA9925F257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4689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D6662-9065-499C-84AF-DCA9925F257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2936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D6662-9065-499C-84AF-DCA9925F257C}" type="slidenum">
              <a:rPr lang="en-GB" smtClean="0">
                <a:solidFill>
                  <a:prstClr val="black"/>
                </a:solidFill>
              </a:rPr>
              <a:pPr/>
              <a:t>10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374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D6662-9065-499C-84AF-DCA9925F257C}" type="slidenum">
              <a:rPr lang="en-GB" smtClean="0">
                <a:solidFill>
                  <a:prstClr val="black"/>
                </a:solidFill>
              </a:rPr>
              <a:pPr/>
              <a:t>15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305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D6662-9065-499C-84AF-DCA9925F257C}" type="slidenum">
              <a:rPr lang="en-GB" smtClean="0">
                <a:solidFill>
                  <a:prstClr val="black"/>
                </a:solidFill>
              </a:rPr>
              <a:pPr/>
              <a:t>18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113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D6662-9065-499C-84AF-DCA9925F257C}" type="slidenum">
              <a:rPr lang="en-GB" smtClean="0">
                <a:solidFill>
                  <a:prstClr val="black"/>
                </a:solidFill>
              </a:rPr>
              <a:pPr/>
              <a:t>19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05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550B2-0781-E709-9043-D7BC1D8A9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A36B35-424B-BC2A-B257-1924F3AD1E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F6266-CD8A-1A70-4606-A4D59BEE6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88A38-FFDD-45C7-81C0-C5CBA46DF47D}" type="datetimeFigureOut">
              <a:rPr lang="en-GB" smtClean="0"/>
              <a:t>21/07/2024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D00DE-215E-51C4-F874-F9AEAD575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FB34B-DE4F-29EE-059C-336225DE0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DA289-E7F2-442D-86E6-3415D47581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954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BBE6D-B028-4B7E-624A-E9E303BC3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08D9E2-1B59-3C05-1FB9-18C066A8C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C80B0-952A-6E92-613B-CDE359BDE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88A38-FFDD-45C7-81C0-C5CBA46DF47D}" type="datetimeFigureOut">
              <a:rPr lang="en-GB" smtClean="0"/>
              <a:t>21/07/2024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74734-400B-13D6-159D-1C0D961A4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CF9FA-D10B-4C49-1939-4B92C135D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DA289-E7F2-442D-86E6-3415D47581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991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1C5F6E-E92D-8ADD-CB99-D87E2A6B92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94C611-3A34-27FD-FB7B-217A671643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1B708-3211-E944-D979-BF4A1722F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88A38-FFDD-45C7-81C0-C5CBA46DF47D}" type="datetimeFigureOut">
              <a:rPr lang="en-GB" smtClean="0"/>
              <a:t>21/07/2024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54EA3-DAEC-9F0F-2E22-CC1D5BF2C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80A8E-F848-F1AF-ACA5-D4AC1910C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DA289-E7F2-442D-86E6-3415D47581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8344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C5C2C-D58E-3A85-992B-8F4832EB4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0904C-ABA1-4FB3-9869-6349C514A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21139-D32C-EE2B-D726-30C1093D9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88A38-FFDD-45C7-81C0-C5CBA46DF47D}" type="datetimeFigureOut">
              <a:rPr lang="en-GB" smtClean="0"/>
              <a:t>21/07/2024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14787-F16A-7513-68B2-C6CACF31B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C1C06-9FF1-53BB-3ADE-D70A5F979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DA289-E7F2-442D-86E6-3415D47581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280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76556-9FF9-D0A6-33CB-826184035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DE678-50B2-0E74-0B09-EC12F28DBF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0D827-B85A-4A04-E7DF-CEECA9CF1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88A38-FFDD-45C7-81C0-C5CBA46DF47D}" type="datetimeFigureOut">
              <a:rPr lang="en-GB" smtClean="0"/>
              <a:t>21/07/2024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685DB-1C9E-A387-7480-872FA165C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A2708-756A-A213-BEF8-64C29B92B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DA289-E7F2-442D-86E6-3415D47581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019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F685C-2934-A5D0-C8DF-54AC0FE5D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C760E-62BB-57AD-2427-54FFA4ED04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78B3E0-30D8-44C9-0B89-CCAA0E73BF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4DBCD4-C42C-1CFC-ACDD-4F1CD91D8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88A38-FFDD-45C7-81C0-C5CBA46DF47D}" type="datetimeFigureOut">
              <a:rPr lang="en-GB" smtClean="0"/>
              <a:t>21/07/2024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7CE7F1-4098-B57C-3614-6DB38D530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837541-9BC5-3E72-01F8-0266363B3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DA289-E7F2-442D-86E6-3415D47581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745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E027F-20C2-634A-DFE0-5BB722AE7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BB055-4840-7A93-1C9D-80BA01FC7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97084-3512-29EB-0151-D29FC8879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9C0697-F126-6E5C-1B9C-FAE2F0CCCF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D02DD9-260E-8042-F840-95C4310324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802A9D-A5F1-1C64-521A-AE10C0FE6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88A38-FFDD-45C7-81C0-C5CBA46DF47D}" type="datetimeFigureOut">
              <a:rPr lang="en-GB" smtClean="0"/>
              <a:t>21/07/2024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97C52B-D088-ED33-5B3F-15BDBBBD1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727E28-0CED-1A57-7B78-3ACEFBABC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DA289-E7F2-442D-86E6-3415D47581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2260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168BF-C58F-ED1E-D6AB-2EFBD76D3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860747-3C77-8FFB-E344-D6B0AEF25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88A38-FFDD-45C7-81C0-C5CBA46DF47D}" type="datetimeFigureOut">
              <a:rPr lang="en-GB" smtClean="0"/>
              <a:t>21/07/2024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6A2EAD-D175-1530-A561-3A5B73B87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BA550C-DA2B-4EEE-FF13-4E81B5E65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DA289-E7F2-442D-86E6-3415D47581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919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C9A929-CE92-7D4C-1DFC-DD07DFCA0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88A38-FFDD-45C7-81C0-C5CBA46DF47D}" type="datetimeFigureOut">
              <a:rPr lang="en-GB" smtClean="0"/>
              <a:t>21/07/2024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6ADFB9-E5DD-3A3F-C091-F16324132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1BAFB-7518-2E73-BB4B-54ED08B25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DA289-E7F2-442D-86E6-3415D47581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2438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162BF-AF08-68EE-4531-0EB087714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A67C0-1A43-4046-193F-D5788F517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8401BC-3014-8D3D-8A1D-5A380ACAAD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159345-9383-8AE6-578F-8294C428C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88A38-FFDD-45C7-81C0-C5CBA46DF47D}" type="datetimeFigureOut">
              <a:rPr lang="en-GB" smtClean="0"/>
              <a:t>21/07/2024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E969CA-B5F2-FEC5-3C99-F2C046191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BDC987-47DC-B77E-F244-16D7B3F75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DA289-E7F2-442D-86E6-3415D47581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5037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6B0B6-C38B-4E01-4453-F0275187D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239C0F-2D71-C3FE-761F-8A80ED77B3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1CF62A-1731-2FFC-60D8-BA4B2B634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2EE9AD-E06C-3C50-A6E6-7E6F274E9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88A38-FFDD-45C7-81C0-C5CBA46DF47D}" type="datetimeFigureOut">
              <a:rPr lang="en-GB" smtClean="0"/>
              <a:t>21/07/2024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87984A-C987-1331-383F-BF54C1094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E04C61-5FDD-788A-8E98-38D5846C0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DA289-E7F2-442D-86E6-3415D47581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8050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BE1411-ECC9-453D-0D6C-D0D1357A1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3DAA1-B354-D0AD-EC90-77AE45274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07216-5368-EA72-CDC1-C9E54F54E1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E88A38-FFDD-45C7-81C0-C5CBA46DF47D}" type="datetimeFigureOut">
              <a:rPr lang="en-GB" smtClean="0"/>
              <a:t>21/07/2024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8CE31-55A5-E975-068C-2D67BC3A51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9F0FC-DD6C-F120-0B10-CE7EBC230C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BDA289-E7F2-442D-86E6-3415D47581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064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.png"/><Relationship Id="rId7" Type="http://schemas.openxmlformats.org/officeDocument/2006/relationships/image" Target="../media/image28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30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6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6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D9BCF351-474D-E110-0852-D1F79FE336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838" y="268207"/>
            <a:ext cx="2458086" cy="372438"/>
          </a:xfrm>
          <a:prstGeom prst="rect">
            <a:avLst/>
          </a:prstGeom>
        </p:spPr>
      </p:pic>
      <p:pic>
        <p:nvPicPr>
          <p:cNvPr id="7" name="Picture 6" descr="A black sign with white text&#10;&#10;Description automatically generated">
            <a:extLst>
              <a:ext uri="{FF2B5EF4-FFF2-40B4-BE49-F238E27FC236}">
                <a16:creationId xmlns:a16="http://schemas.microsoft.com/office/drawing/2014/main" id="{542BE03A-6720-9A12-5553-FD91EADF5F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611" y="274071"/>
            <a:ext cx="2163754" cy="416872"/>
          </a:xfrm>
          <a:prstGeom prst="rect">
            <a:avLst/>
          </a:prstGeom>
        </p:spPr>
      </p:pic>
      <p:pic>
        <p:nvPicPr>
          <p:cNvPr id="9" name="Picture 8" descr="A logo with text and numbers&#10;&#10;Description automatically generated">
            <a:extLst>
              <a:ext uri="{FF2B5EF4-FFF2-40B4-BE49-F238E27FC236}">
                <a16:creationId xmlns:a16="http://schemas.microsoft.com/office/drawing/2014/main" id="{CF24C8FC-FD61-F11C-0D0F-981C635325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052" y="135420"/>
            <a:ext cx="618172" cy="601104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">
            <a:extLst>
              <a:ext uri="{FF2B5EF4-FFF2-40B4-BE49-F238E27FC236}">
                <a16:creationId xmlns:a16="http://schemas.microsoft.com/office/drawing/2014/main" id="{92DF7334-A252-A5E7-95B4-54AE7B963D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911" y="142084"/>
            <a:ext cx="564162" cy="6011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637791-027A-AF86-3284-3E94C15729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659887"/>
            <a:ext cx="9144000" cy="2387600"/>
          </a:xfrm>
        </p:spPr>
        <p:txBody>
          <a:bodyPr>
            <a:normAutofit/>
          </a:bodyPr>
          <a:lstStyle/>
          <a:p>
            <a:r>
              <a:rPr lang="en-GB" altLang="zh-TW" sz="5400" dirty="0">
                <a:solidFill>
                  <a:srgbClr val="156082">
                    <a:lumMod val="60000"/>
                    <a:lumOff val="40000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3D</a:t>
            </a:r>
            <a:r>
              <a:rPr lang="zh-TW" altLang="en-US" sz="5400" dirty="0">
                <a:solidFill>
                  <a:srgbClr val="156082">
                    <a:lumMod val="60000"/>
                    <a:lumOff val="40000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打印与电子工程小组</a:t>
            </a:r>
            <a:endParaRPr lang="en-GB" sz="5400" dirty="0">
              <a:solidFill>
                <a:srgbClr val="156082">
                  <a:lumMod val="60000"/>
                  <a:lumOff val="40000"/>
                </a:srgb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CFB728E-4B5A-7B89-9069-BC6EFFF0A3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33404" y="1815996"/>
            <a:ext cx="2925191" cy="227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79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4FE16A-6164-18BB-BB28-2586986FEE06}"/>
              </a:ext>
            </a:extLst>
          </p:cNvPr>
          <p:cNvSpPr/>
          <p:nvPr/>
        </p:nvSpPr>
        <p:spPr>
          <a:xfrm>
            <a:off x="94083" y="690943"/>
            <a:ext cx="9007594" cy="550920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TW" altLang="en-US" sz="4800" b="1">
                <a:ln w="0"/>
                <a:solidFill>
                  <a:srgbClr val="156082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小车介绍</a:t>
            </a:r>
            <a:endParaRPr lang="en-US" altLang="zh-TW" sz="4800" b="1">
              <a:ln w="0"/>
              <a:solidFill>
                <a:srgbClr val="156082">
                  <a:lumMod val="75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为解决海洋污染和猎杀</a:t>
            </a:r>
            <a:r>
              <a:rPr lang="en-US" altLang="zh-CN" sz="3200">
                <a:ln w="0"/>
                <a:solidFill>
                  <a:srgbClr val="156082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外敌入侵等问题</a:t>
            </a:r>
            <a:r>
              <a:rPr lang="en-US" altLang="zh-CN" sz="3200">
                <a:ln w="0"/>
                <a:solidFill>
                  <a:srgbClr val="156082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</a:p>
          <a:p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我们设计了一款名为“神威无敌大鲨鱼”</a:t>
            </a:r>
            <a:endParaRPr lang="en-US" altLang="zh-CN" sz="3200">
              <a:ln w="0"/>
              <a:solidFill>
                <a:srgbClr val="156082">
                  <a:lumMod val="75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号水陆两栖坦克，用武器来保护海洋和国家</a:t>
            </a:r>
            <a:endParaRPr lang="en-US" altLang="zh-CN" sz="3200">
              <a:ln w="0"/>
              <a:solidFill>
                <a:srgbClr val="156082">
                  <a:lumMod val="75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坦克上配备了加特林</a:t>
            </a:r>
            <a:r>
              <a:rPr lang="en-US" altLang="zh-CN" sz="3200">
                <a:ln w="0"/>
                <a:solidFill>
                  <a:srgbClr val="156082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尖刺</a:t>
            </a:r>
            <a:r>
              <a:rPr lang="en-US" altLang="zh-CN" sz="3200">
                <a:ln w="0"/>
                <a:solidFill>
                  <a:srgbClr val="156082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鲨鱼迫击炮等</a:t>
            </a:r>
            <a:endParaRPr lang="en-US" altLang="zh-CN" sz="3200">
              <a:ln w="0"/>
              <a:solidFill>
                <a:srgbClr val="156082">
                  <a:lumMod val="75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武器</a:t>
            </a:r>
            <a:r>
              <a:rPr lang="en-US" altLang="zh-CN" sz="3200">
                <a:ln w="0"/>
                <a:solidFill>
                  <a:srgbClr val="156082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用海浪来装饰和伪装</a:t>
            </a:r>
            <a:r>
              <a:rPr lang="en-US" altLang="zh-CN" sz="3200">
                <a:ln w="0"/>
                <a:solidFill>
                  <a:srgbClr val="156082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配备两个高功率</a:t>
            </a:r>
            <a:endParaRPr lang="en-US" altLang="zh-CN" sz="3200">
              <a:ln w="0"/>
              <a:solidFill>
                <a:srgbClr val="156082">
                  <a:lumMod val="75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轮胎</a:t>
            </a:r>
            <a:r>
              <a:rPr lang="en-US" altLang="zh-CN" sz="3200">
                <a:ln w="0"/>
                <a:solidFill>
                  <a:srgbClr val="156082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可以更好的进行打击和追击</a:t>
            </a:r>
            <a:endParaRPr lang="en-US" altLang="zh-CN" sz="3200">
              <a:ln w="0"/>
              <a:solidFill>
                <a:srgbClr val="156082">
                  <a:lumMod val="75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4800" b="1">
                <a:ln w="0"/>
                <a:solidFill>
                  <a:srgbClr val="156082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问题</a:t>
            </a:r>
            <a:endParaRPr lang="en-US" altLang="zh-CN" sz="4800" b="1">
              <a:ln w="0"/>
              <a:solidFill>
                <a:srgbClr val="156082">
                  <a:lumMod val="75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</a:t>
            </a:r>
            <a:r>
              <a:rPr lang="en-US" altLang="zh-CN" sz="3200">
                <a:ln w="0"/>
                <a:solidFill>
                  <a:srgbClr val="156082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拼装小车过程中遇到零件选择错误的问题</a:t>
            </a:r>
            <a:endParaRPr lang="en-US" altLang="zh-CN" sz="3200">
              <a:ln w="0"/>
              <a:solidFill>
                <a:srgbClr val="156082">
                  <a:lumMod val="75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</a:t>
            </a:r>
            <a:r>
              <a:rPr lang="en-US" altLang="zh-CN" sz="3200">
                <a:ln w="0"/>
                <a:solidFill>
                  <a:srgbClr val="156082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sz="3200">
                <a:ln w="0"/>
                <a:solidFill>
                  <a:srgbClr val="156082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3D</a:t>
            </a: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打印过程中出现尺寸错误导致失败的问题</a:t>
            </a:r>
            <a:endParaRPr lang="en-US" altLang="zh-CN" sz="3200">
              <a:ln w="0"/>
              <a:solidFill>
                <a:srgbClr val="156082">
                  <a:lumMod val="75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2" name="Picture 11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F54AB704-1175-D7CC-2231-D7A4C439B20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838" y="268207"/>
            <a:ext cx="2458086" cy="372438"/>
          </a:xfrm>
          <a:prstGeom prst="rect">
            <a:avLst/>
          </a:prstGeom>
        </p:spPr>
      </p:pic>
      <p:pic>
        <p:nvPicPr>
          <p:cNvPr id="14" name="Picture 13" descr="A black sign with white text&#10;&#10;Description automatically generated">
            <a:extLst>
              <a:ext uri="{FF2B5EF4-FFF2-40B4-BE49-F238E27FC236}">
                <a16:creationId xmlns:a16="http://schemas.microsoft.com/office/drawing/2014/main" id="{F22DEC51-C85C-CAAB-372E-6124E1224B9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611" y="274071"/>
            <a:ext cx="2163754" cy="416872"/>
          </a:xfrm>
          <a:prstGeom prst="rect">
            <a:avLst/>
          </a:prstGeom>
        </p:spPr>
      </p:pic>
      <p:pic>
        <p:nvPicPr>
          <p:cNvPr id="15" name="Picture 14" descr="A logo with text and numbers&#10;&#10;Description automatically generated">
            <a:extLst>
              <a:ext uri="{FF2B5EF4-FFF2-40B4-BE49-F238E27FC236}">
                <a16:creationId xmlns:a16="http://schemas.microsoft.com/office/drawing/2014/main" id="{9C00A5E0-1CF5-4C9F-CDEA-D522C3C95BC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052" y="135420"/>
            <a:ext cx="618172" cy="601104"/>
          </a:xfrm>
          <a:prstGeom prst="rect">
            <a:avLst/>
          </a:prstGeom>
        </p:spPr>
      </p:pic>
      <p:pic>
        <p:nvPicPr>
          <p:cNvPr id="16" name="Picture 15" descr="A blue and yellow logo&#10;&#10;Description automatically generated">
            <a:extLst>
              <a:ext uri="{FF2B5EF4-FFF2-40B4-BE49-F238E27FC236}">
                <a16:creationId xmlns:a16="http://schemas.microsoft.com/office/drawing/2014/main" id="{D99C96BC-B423-A82F-5E1C-379909BA41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911" y="142084"/>
            <a:ext cx="564162" cy="60110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8" t="4315" r="19625" b="963"/>
          <a:stretch/>
        </p:blipFill>
        <p:spPr>
          <a:xfrm>
            <a:off x="8968998" y="1155083"/>
            <a:ext cx="3136745" cy="4073977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>
            <a:off x="8862209" y="1894822"/>
            <a:ext cx="708857" cy="712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 rot="10800000" flipV="1">
            <a:off x="7547057" y="1487957"/>
            <a:ext cx="2944214" cy="369332"/>
          </a:xfrm>
          <a:prstGeom prst="rect">
            <a:avLst/>
          </a:prstGeom>
          <a:solidFill>
            <a:srgbClr val="EAEAEA">
              <a:alpha val="32941"/>
            </a:srgbClr>
          </a:solidFill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prstClr val="black"/>
                </a:solidFill>
              </a:rPr>
              <a:t>“天猫”超声波避障传感器</a:t>
            </a:r>
          </a:p>
        </p:txBody>
      </p:sp>
      <p:cxnSp>
        <p:nvCxnSpPr>
          <p:cNvPr id="19" name="直接箭头连接符 18"/>
          <p:cNvCxnSpPr>
            <a:stCxn id="20" idx="3"/>
          </p:cNvCxnSpPr>
          <p:nvPr/>
        </p:nvCxnSpPr>
        <p:spPr>
          <a:xfrm flipV="1">
            <a:off x="8968998" y="4440733"/>
            <a:ext cx="817646" cy="3436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8322667" y="459969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prstClr val="black"/>
                </a:solidFill>
              </a:rPr>
              <a:t>尖刺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836810" y="858873"/>
            <a:ext cx="925195" cy="369332"/>
          </a:xfrm>
          <a:prstGeom prst="rect">
            <a:avLst/>
          </a:prstGeom>
          <a:solidFill>
            <a:srgbClr val="EAEAEA">
              <a:alpha val="32941"/>
            </a:srgbClr>
          </a:solidFill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prstClr val="black"/>
                </a:solidFill>
              </a:rPr>
              <a:t>加特林</a:t>
            </a:r>
          </a:p>
        </p:txBody>
      </p:sp>
      <p:cxnSp>
        <p:nvCxnSpPr>
          <p:cNvPr id="9" name="直接箭头连接符 8"/>
          <p:cNvCxnSpPr/>
          <p:nvPr/>
        </p:nvCxnSpPr>
        <p:spPr>
          <a:xfrm>
            <a:off x="10710606" y="1032734"/>
            <a:ext cx="577063" cy="2446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0598344" y="2883914"/>
            <a:ext cx="1483571" cy="369332"/>
          </a:xfrm>
          <a:prstGeom prst="rect">
            <a:avLst/>
          </a:prstGeom>
          <a:solidFill>
            <a:srgbClr val="EAEAEA">
              <a:alpha val="32941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zh-CN" altLang="en-US">
                <a:solidFill>
                  <a:prstClr val="black"/>
                </a:solidFill>
              </a:rPr>
              <a:t>鲨鱼迫击炮</a:t>
            </a:r>
          </a:p>
        </p:txBody>
      </p:sp>
    </p:spTree>
    <p:extLst>
      <p:ext uri="{BB962C8B-B14F-4D97-AF65-F5344CB8AC3E}">
        <p14:creationId xmlns:p14="http://schemas.microsoft.com/office/powerpoint/2010/main" val="170495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 animBg="1"/>
      <p:bldP spid="20" grpId="0"/>
      <p:bldP spid="6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D9BCF351-474D-E110-0852-D1F79FE336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838" y="268207"/>
            <a:ext cx="2458086" cy="372438"/>
          </a:xfrm>
          <a:prstGeom prst="rect">
            <a:avLst/>
          </a:prstGeom>
        </p:spPr>
      </p:pic>
      <p:pic>
        <p:nvPicPr>
          <p:cNvPr id="7" name="Picture 6" descr="A black sign with white text&#10;&#10;Description automatically generated">
            <a:extLst>
              <a:ext uri="{FF2B5EF4-FFF2-40B4-BE49-F238E27FC236}">
                <a16:creationId xmlns:a16="http://schemas.microsoft.com/office/drawing/2014/main" id="{542BE03A-6720-9A12-5553-FD91EADF5F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611" y="274071"/>
            <a:ext cx="2163754" cy="416872"/>
          </a:xfrm>
          <a:prstGeom prst="rect">
            <a:avLst/>
          </a:prstGeom>
        </p:spPr>
      </p:pic>
      <p:pic>
        <p:nvPicPr>
          <p:cNvPr id="9" name="Picture 8" descr="A logo with text and numbers&#10;&#10;Description automatically generated">
            <a:extLst>
              <a:ext uri="{FF2B5EF4-FFF2-40B4-BE49-F238E27FC236}">
                <a16:creationId xmlns:a16="http://schemas.microsoft.com/office/drawing/2014/main" id="{CF24C8FC-FD61-F11C-0D0F-981C6353251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052" y="135420"/>
            <a:ext cx="618172" cy="601104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">
            <a:extLst>
              <a:ext uri="{FF2B5EF4-FFF2-40B4-BE49-F238E27FC236}">
                <a16:creationId xmlns:a16="http://schemas.microsoft.com/office/drawing/2014/main" id="{92DF7334-A252-A5E7-95B4-54AE7B963DE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911" y="142084"/>
            <a:ext cx="564162" cy="60110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8FF1AD4-EF47-EA0C-7745-42ECBC3529B3}"/>
              </a:ext>
            </a:extLst>
          </p:cNvPr>
          <p:cNvSpPr/>
          <p:nvPr/>
        </p:nvSpPr>
        <p:spPr>
          <a:xfrm>
            <a:off x="0" y="2856804"/>
            <a:ext cx="12002073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800" b="1">
                <a:ln w="0"/>
                <a:solidFill>
                  <a:srgbClr val="156082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 Light"/>
                <a:ea typeface="+mj-ea"/>
              </a:rPr>
              <a:t>感谢您的聆听</a:t>
            </a:r>
            <a:endParaRPr lang="en-US" altLang="zh-TW" sz="4800" b="1">
              <a:ln w="0"/>
              <a:solidFill>
                <a:srgbClr val="156082">
                  <a:lumMod val="75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新細明體" panose="02020500000000000000" pitchFamily="18" charset="-120"/>
            </a:endParaRPr>
          </a:p>
          <a:p>
            <a:pPr algn="ctr"/>
            <a:r>
              <a:rPr lang="en-US" altLang="zh-CN" sz="4800" b="1">
                <a:ln w="0"/>
                <a:solidFill>
                  <a:srgbClr val="156082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Thanks for Your Listening</a:t>
            </a:r>
            <a:endParaRPr lang="en-GB" altLang="zh-TW" sz="4800" b="1">
              <a:ln w="0"/>
              <a:solidFill>
                <a:srgbClr val="156082">
                  <a:lumMod val="75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312372" y="3641634"/>
            <a:ext cx="455110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4800">
              <a:ln w="0"/>
              <a:solidFill>
                <a:srgbClr val="156082">
                  <a:lumMod val="75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等线 Light"/>
              <a:ea typeface="BatangChe" panose="02030609000101010101" pitchFamily="49" charset="-127"/>
            </a:endParaRPr>
          </a:p>
          <a:p>
            <a:endParaRPr lang="en-GB" altLang="zh-TW" sz="4800">
              <a:ln w="0"/>
              <a:solidFill>
                <a:srgbClr val="156082">
                  <a:lumMod val="75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新細明體" panose="02020500000000000000" pitchFamily="18" charset="-120"/>
              <a:ea typeface="BatangChe" panose="02030609000101010101" pitchFamily="49" charset="-127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20" y="217536"/>
            <a:ext cx="11444211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>
                <a:ln w="0"/>
                <a:solidFill>
                  <a:srgbClr val="156082">
                    <a:lumMod val="60000"/>
                    <a:lumOff val="4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组</a:t>
            </a:r>
            <a:r>
              <a:rPr lang="zh-TW" altLang="en-US" sz="3600" b="1">
                <a:ln w="0"/>
                <a:solidFill>
                  <a:srgbClr val="156082">
                    <a:lumMod val="60000"/>
                    <a:lumOff val="4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名</a:t>
            </a:r>
            <a:r>
              <a:rPr lang="en-US" altLang="zh-TW" sz="3600" b="1">
                <a:ln w="0"/>
                <a:solidFill>
                  <a:srgbClr val="156082">
                    <a:lumMod val="60000"/>
                    <a:lumOff val="4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 1. </a:t>
            </a:r>
            <a:r>
              <a:rPr lang="zh-TW" altLang="en-US" sz="3600" b="1">
                <a:ln w="0"/>
                <a:solidFill>
                  <a:srgbClr val="156082">
                    <a:lumMod val="60000"/>
                    <a:lumOff val="4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五灵王组</a:t>
            </a:r>
          </a:p>
          <a:p>
            <a:r>
              <a:rPr lang="zh-CN" altLang="en-US" sz="2800" b="1">
                <a:ln w="0"/>
                <a:solidFill>
                  <a:srgbClr val="156082">
                    <a:lumMod val="60000"/>
                    <a:lumOff val="4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组长</a:t>
            </a:r>
            <a:r>
              <a:rPr lang="en-US" altLang="zh-TW" sz="4000">
                <a:ln w="0"/>
                <a:solidFill>
                  <a:srgbClr val="156082">
                    <a:lumMod val="60000"/>
                    <a:lumOff val="4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 </a:t>
            </a:r>
            <a:r>
              <a:rPr lang="zh-CN" altLang="en-US" sz="2800">
                <a:ln w="0"/>
                <a:solidFill>
                  <a:srgbClr val="156082">
                    <a:lumMod val="60000"/>
                    <a:lumOff val="4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刘</a:t>
            </a:r>
            <a:r>
              <a:rPr lang="zh-TW" altLang="en-US" sz="2800">
                <a:ln w="0"/>
                <a:solidFill>
                  <a:srgbClr val="156082">
                    <a:lumMod val="60000"/>
                    <a:lumOff val="4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祥瑞    </a:t>
            </a:r>
            <a:r>
              <a:rPr lang="zh-CN" altLang="en-US" sz="2800" b="1">
                <a:ln w="0"/>
                <a:solidFill>
                  <a:srgbClr val="156082">
                    <a:lumMod val="60000"/>
                    <a:lumOff val="4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工程师</a:t>
            </a:r>
            <a:r>
              <a:rPr lang="en-US" altLang="zh-CN" sz="2800">
                <a:ln w="0"/>
                <a:solidFill>
                  <a:srgbClr val="156082">
                    <a:lumMod val="60000"/>
                    <a:lumOff val="4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 </a:t>
            </a:r>
            <a:r>
              <a:rPr lang="zh-TW" altLang="en-US" sz="2800">
                <a:ln w="0"/>
                <a:solidFill>
                  <a:srgbClr val="156082">
                    <a:lumMod val="60000"/>
                    <a:lumOff val="4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罗星宇 肖天</a:t>
            </a:r>
            <a:r>
              <a:rPr lang="zh-CN" altLang="en-US" sz="2800">
                <a:ln w="0"/>
                <a:solidFill>
                  <a:srgbClr val="156082">
                    <a:lumMod val="60000"/>
                    <a:lumOff val="4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宇    </a:t>
            </a:r>
            <a:r>
              <a:rPr lang="zh-CN" altLang="en-US" sz="2800" b="1">
                <a:ln w="0"/>
                <a:solidFill>
                  <a:srgbClr val="156082">
                    <a:lumMod val="60000"/>
                    <a:lumOff val="4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设计师</a:t>
            </a:r>
            <a:r>
              <a:rPr lang="en-US" altLang="zh-CN" sz="2800">
                <a:ln w="0"/>
                <a:solidFill>
                  <a:srgbClr val="156082">
                    <a:lumMod val="60000"/>
                    <a:lumOff val="4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 </a:t>
            </a:r>
            <a:r>
              <a:rPr lang="zh-TW" altLang="en-US" sz="2800">
                <a:ln w="0"/>
                <a:solidFill>
                  <a:srgbClr val="156082">
                    <a:lumMod val="60000"/>
                    <a:lumOff val="4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肖杨灏屹 杨柳雨果</a:t>
            </a:r>
          </a:p>
        </p:txBody>
      </p:sp>
    </p:spTree>
    <p:extLst>
      <p:ext uri="{BB962C8B-B14F-4D97-AF65-F5344CB8AC3E}">
        <p14:creationId xmlns:p14="http://schemas.microsoft.com/office/powerpoint/2010/main" val="154502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D9BCF351-474D-E110-0852-D1F79FE336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838" y="268207"/>
            <a:ext cx="2458086" cy="372438"/>
          </a:xfrm>
          <a:prstGeom prst="rect">
            <a:avLst/>
          </a:prstGeom>
        </p:spPr>
      </p:pic>
      <p:pic>
        <p:nvPicPr>
          <p:cNvPr id="7" name="Picture 6" descr="A black sign with white text&#10;&#10;Description automatically generated">
            <a:extLst>
              <a:ext uri="{FF2B5EF4-FFF2-40B4-BE49-F238E27FC236}">
                <a16:creationId xmlns:a16="http://schemas.microsoft.com/office/drawing/2014/main" id="{542BE03A-6720-9A12-5553-FD91EADF5F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611" y="274071"/>
            <a:ext cx="2163754" cy="416872"/>
          </a:xfrm>
          <a:prstGeom prst="rect">
            <a:avLst/>
          </a:prstGeom>
        </p:spPr>
      </p:pic>
      <p:pic>
        <p:nvPicPr>
          <p:cNvPr id="9" name="Picture 8" descr="A logo with text and numbers&#10;&#10;Description automatically generated">
            <a:extLst>
              <a:ext uri="{FF2B5EF4-FFF2-40B4-BE49-F238E27FC236}">
                <a16:creationId xmlns:a16="http://schemas.microsoft.com/office/drawing/2014/main" id="{CF24C8FC-FD61-F11C-0D0F-981C6353251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052" y="135420"/>
            <a:ext cx="618172" cy="601104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">
            <a:extLst>
              <a:ext uri="{FF2B5EF4-FFF2-40B4-BE49-F238E27FC236}">
                <a16:creationId xmlns:a16="http://schemas.microsoft.com/office/drawing/2014/main" id="{92DF7334-A252-A5E7-95B4-54AE7B963DE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911" y="142084"/>
            <a:ext cx="564162" cy="60110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8FF1AD4-EF47-EA0C-7745-42ECBC3529B3}"/>
              </a:ext>
            </a:extLst>
          </p:cNvPr>
          <p:cNvSpPr/>
          <p:nvPr/>
        </p:nvSpPr>
        <p:spPr>
          <a:xfrm>
            <a:off x="189927" y="1717923"/>
            <a:ext cx="264687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TW" altLang="en-US" sz="4800" dirty="0">
                <a:ln w="0"/>
                <a:solidFill>
                  <a:srgbClr val="156082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学习过程</a:t>
            </a:r>
            <a:endParaRPr lang="en-GB" altLang="zh-TW" sz="4800" dirty="0">
              <a:ln w="0"/>
              <a:solidFill>
                <a:srgbClr val="156082">
                  <a:lumMod val="75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A105A4-6941-C00E-5376-52E842481CCF}"/>
              </a:ext>
            </a:extLst>
          </p:cNvPr>
          <p:cNvSpPr/>
          <p:nvPr/>
        </p:nvSpPr>
        <p:spPr>
          <a:xfrm>
            <a:off x="214601" y="362570"/>
            <a:ext cx="121058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TW" altLang="en-US" sz="4000" dirty="0">
                <a:ln w="0"/>
                <a:solidFill>
                  <a:srgbClr val="156082">
                    <a:lumMod val="60000"/>
                    <a:lumOff val="4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组名</a:t>
            </a:r>
            <a:endParaRPr lang="en-GB" altLang="zh-TW" sz="4000" dirty="0">
              <a:ln w="0"/>
              <a:solidFill>
                <a:srgbClr val="156082">
                  <a:lumMod val="60000"/>
                  <a:lumOff val="40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  <a:p>
            <a:r>
              <a:rPr lang="zh-TW" altLang="en-US" sz="4000" dirty="0">
                <a:ln w="0"/>
                <a:solidFill>
                  <a:srgbClr val="156082">
                    <a:lumMod val="60000"/>
                    <a:lumOff val="4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组员</a:t>
            </a:r>
            <a:endParaRPr lang="en-GB" altLang="zh-TW" sz="4000" dirty="0">
              <a:ln w="0"/>
              <a:solidFill>
                <a:srgbClr val="156082">
                  <a:lumMod val="60000"/>
                  <a:lumOff val="40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44087" y="389243"/>
            <a:ext cx="24074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156082">
                    <a:lumMod val="40000"/>
                    <a:lumOff val="60000"/>
                  </a:srgbClr>
                </a:solidFill>
              </a:rPr>
              <a:t>2. </a:t>
            </a:r>
            <a:r>
              <a:rPr lang="en-US" altLang="zh-CN" sz="4000" dirty="0" err="1">
                <a:solidFill>
                  <a:srgbClr val="156082">
                    <a:lumMod val="40000"/>
                    <a:lumOff val="60000"/>
                  </a:srgbClr>
                </a:solidFill>
              </a:rPr>
              <a:t>MiHoYo</a:t>
            </a:r>
            <a:endParaRPr lang="zh-CN" altLang="en-US" sz="4000" dirty="0">
              <a:solidFill>
                <a:srgbClr val="156082">
                  <a:lumMod val="40000"/>
                  <a:lumOff val="60000"/>
                </a:srgb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344087" y="1150625"/>
            <a:ext cx="10657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7030A0"/>
                </a:solidFill>
              </a:rPr>
              <a:t>组长</a:t>
            </a:r>
            <a:r>
              <a:rPr lang="en-US" altLang="zh-CN" sz="2400">
                <a:solidFill>
                  <a:srgbClr val="7030A0"/>
                </a:solidFill>
              </a:rPr>
              <a:t>:</a:t>
            </a:r>
            <a:r>
              <a:rPr lang="zh-CN" altLang="en-US" sz="2400">
                <a:solidFill>
                  <a:srgbClr val="7030A0"/>
                </a:solidFill>
              </a:rPr>
              <a:t>高梓彤</a:t>
            </a:r>
            <a:r>
              <a:rPr lang="zh-CN" altLang="en-US" sz="2400">
                <a:solidFill>
                  <a:prstClr val="black"/>
                </a:solidFill>
              </a:rPr>
              <a:t> </a:t>
            </a:r>
            <a:r>
              <a:rPr lang="zh-CN" altLang="en-US" sz="2400">
                <a:solidFill>
                  <a:srgbClr val="00B0F0"/>
                </a:solidFill>
              </a:rPr>
              <a:t>工程师</a:t>
            </a:r>
            <a:r>
              <a:rPr lang="en-US" altLang="zh-CN" sz="2400">
                <a:solidFill>
                  <a:srgbClr val="00B0F0"/>
                </a:solidFill>
              </a:rPr>
              <a:t>:</a:t>
            </a:r>
            <a:r>
              <a:rPr lang="zh-CN" altLang="en-US" sz="2400">
                <a:solidFill>
                  <a:srgbClr val="00B0F0"/>
                </a:solidFill>
              </a:rPr>
              <a:t>刘牧承 陈鹏帆 </a:t>
            </a:r>
            <a:r>
              <a:rPr lang="zh-CN" altLang="en-US" sz="2400">
                <a:solidFill>
                  <a:srgbClr val="FF0000"/>
                </a:solidFill>
              </a:rPr>
              <a:t>设计师</a:t>
            </a:r>
            <a:r>
              <a:rPr lang="en-US" altLang="zh-CN" sz="2400">
                <a:solidFill>
                  <a:srgbClr val="FF0000"/>
                </a:solidFill>
              </a:rPr>
              <a:t>:</a:t>
            </a:r>
            <a:r>
              <a:rPr lang="zh-CN" altLang="en-US" sz="2400">
                <a:solidFill>
                  <a:srgbClr val="FF0000"/>
                </a:solidFill>
              </a:rPr>
              <a:t>姚雨鑫 李慧荣 陈琦淼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89927" y="2625853"/>
            <a:ext cx="121013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rgbClr val="0E2841">
                    <a:lumMod val="75000"/>
                    <a:lumOff val="25000"/>
                  </a:srgbClr>
                </a:solidFill>
              </a:rPr>
              <a:t>Day1:</a:t>
            </a:r>
            <a:r>
              <a:rPr lang="zh-CN" altLang="en-US" sz="2800">
                <a:solidFill>
                  <a:srgbClr val="0E2841">
                    <a:lumMod val="75000"/>
                    <a:lumOff val="25000"/>
                  </a:srgbClr>
                </a:solidFill>
              </a:rPr>
              <a:t>在制作空心立方体的过程中，学习增材与减材的区别，基本了解了</a:t>
            </a:r>
            <a:r>
              <a:rPr lang="en-US" altLang="zh-CN" sz="2800">
                <a:solidFill>
                  <a:srgbClr val="0E2841">
                    <a:lumMod val="75000"/>
                    <a:lumOff val="25000"/>
                  </a:srgbClr>
                </a:solidFill>
              </a:rPr>
              <a:t>3D</a:t>
            </a:r>
          </a:p>
          <a:p>
            <a:r>
              <a:rPr lang="zh-CN" altLang="en-US" sz="2800">
                <a:solidFill>
                  <a:srgbClr val="0E2841">
                    <a:lumMod val="75000"/>
                    <a:lumOff val="25000"/>
                  </a:srgbClr>
                </a:solidFill>
              </a:rPr>
              <a:t>打印的概念及优势（优势：耗材少 耗时短）</a:t>
            </a:r>
            <a:endParaRPr lang="zh-CN" altLang="en-US" sz="2400">
              <a:solidFill>
                <a:srgbClr val="0E2841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11836" y="3791227"/>
            <a:ext cx="110963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prstClr val="black"/>
                </a:solidFill>
              </a:rPr>
              <a:t>问题：</a:t>
            </a:r>
            <a:r>
              <a:rPr lang="en-US" altLang="zh-CN" sz="2800">
                <a:solidFill>
                  <a:prstClr val="black"/>
                </a:solidFill>
              </a:rPr>
              <a:t>1.</a:t>
            </a:r>
            <a:r>
              <a:rPr lang="zh-CN" altLang="en-US" sz="2800">
                <a:solidFill>
                  <a:prstClr val="black"/>
                </a:solidFill>
              </a:rPr>
              <a:t>在减材制作立方体的过程中，清空内部材料时，内部不平整</a:t>
            </a:r>
            <a:endParaRPr lang="en-US" altLang="zh-CN" sz="2800">
              <a:solidFill>
                <a:prstClr val="black"/>
              </a:solidFill>
            </a:endParaRPr>
          </a:p>
          <a:p>
            <a:r>
              <a:rPr lang="en-US" altLang="zh-CN" sz="2800">
                <a:solidFill>
                  <a:prstClr val="black"/>
                </a:solidFill>
              </a:rPr>
              <a:t>	 2.</a:t>
            </a:r>
            <a:r>
              <a:rPr lang="zh-CN" altLang="en-US" sz="2800">
                <a:solidFill>
                  <a:prstClr val="black"/>
                </a:solidFill>
              </a:rPr>
              <a:t>在增材制作立方体时，叠层效果过于明显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211836" y="4766378"/>
            <a:ext cx="88364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prstClr val="black"/>
                </a:solidFill>
              </a:rPr>
              <a:t>解决方法：</a:t>
            </a:r>
            <a:r>
              <a:rPr lang="en-US" altLang="zh-CN" sz="3200">
                <a:solidFill>
                  <a:prstClr val="black"/>
                </a:solidFill>
              </a:rPr>
              <a:t>1.</a:t>
            </a:r>
            <a:r>
              <a:rPr lang="zh-CN" altLang="en-US" sz="3200">
                <a:solidFill>
                  <a:prstClr val="black"/>
                </a:solidFill>
              </a:rPr>
              <a:t>利用</a:t>
            </a:r>
            <a:r>
              <a:rPr lang="en-US" altLang="zh-CN" sz="3200">
                <a:solidFill>
                  <a:prstClr val="black"/>
                </a:solidFill>
              </a:rPr>
              <a:t>3D</a:t>
            </a:r>
            <a:r>
              <a:rPr lang="zh-CN" altLang="en-US" sz="3200">
                <a:solidFill>
                  <a:prstClr val="black"/>
                </a:solidFill>
              </a:rPr>
              <a:t>打印技术，减少耗材</a:t>
            </a:r>
            <a:endParaRPr lang="en-US" altLang="zh-CN" sz="3200">
              <a:solidFill>
                <a:prstClr val="black"/>
              </a:solidFill>
            </a:endParaRPr>
          </a:p>
          <a:p>
            <a:r>
              <a:rPr lang="en-US" altLang="zh-CN" sz="3200">
                <a:solidFill>
                  <a:prstClr val="black"/>
                </a:solidFill>
              </a:rPr>
              <a:t>		2.</a:t>
            </a:r>
            <a:r>
              <a:rPr lang="zh-CN" altLang="en-US" sz="3200">
                <a:solidFill>
                  <a:prstClr val="black"/>
                </a:solidFill>
              </a:rPr>
              <a:t>利用工具完善立方体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5358" y="4268280"/>
            <a:ext cx="3161841" cy="252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777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D9BCF351-474D-E110-0852-D1F79FE336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838" y="268207"/>
            <a:ext cx="2458086" cy="372438"/>
          </a:xfrm>
          <a:prstGeom prst="rect">
            <a:avLst/>
          </a:prstGeom>
        </p:spPr>
      </p:pic>
      <p:pic>
        <p:nvPicPr>
          <p:cNvPr id="7" name="Picture 6" descr="A black sign with white text&#10;&#10;Description automatically generated">
            <a:extLst>
              <a:ext uri="{FF2B5EF4-FFF2-40B4-BE49-F238E27FC236}">
                <a16:creationId xmlns:a16="http://schemas.microsoft.com/office/drawing/2014/main" id="{542BE03A-6720-9A12-5553-FD91EADF5F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611" y="274071"/>
            <a:ext cx="2163754" cy="416872"/>
          </a:xfrm>
          <a:prstGeom prst="rect">
            <a:avLst/>
          </a:prstGeom>
        </p:spPr>
      </p:pic>
      <p:pic>
        <p:nvPicPr>
          <p:cNvPr id="9" name="Picture 8" descr="A logo with text and numbers&#10;&#10;Description automatically generated">
            <a:extLst>
              <a:ext uri="{FF2B5EF4-FFF2-40B4-BE49-F238E27FC236}">
                <a16:creationId xmlns:a16="http://schemas.microsoft.com/office/drawing/2014/main" id="{CF24C8FC-FD61-F11C-0D0F-981C6353251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052" y="135420"/>
            <a:ext cx="618172" cy="601104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">
            <a:extLst>
              <a:ext uri="{FF2B5EF4-FFF2-40B4-BE49-F238E27FC236}">
                <a16:creationId xmlns:a16="http://schemas.microsoft.com/office/drawing/2014/main" id="{92DF7334-A252-A5E7-95B4-54AE7B963DE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911" y="142084"/>
            <a:ext cx="564162" cy="60110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3129" y="864371"/>
            <a:ext cx="121920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olidFill>
                  <a:srgbClr val="0E2841">
                    <a:lumMod val="75000"/>
                    <a:lumOff val="25000"/>
                  </a:srgbClr>
                </a:solidFill>
              </a:rPr>
              <a:t>Day2</a:t>
            </a:r>
            <a:r>
              <a:rPr lang="en-US" altLang="zh-CN" sz="2800">
                <a:solidFill>
                  <a:srgbClr val="0E2841">
                    <a:lumMod val="75000"/>
                    <a:lumOff val="25000"/>
                  </a:srgbClr>
                </a:solidFill>
              </a:rPr>
              <a:t>:</a:t>
            </a:r>
            <a:r>
              <a:rPr lang="zh-CN" altLang="en-US" sz="2800">
                <a:solidFill>
                  <a:srgbClr val="0E2841">
                    <a:lumMod val="75000"/>
                    <a:lumOff val="25000"/>
                  </a:srgbClr>
                </a:solidFill>
              </a:rPr>
              <a:t>随老师一起学习</a:t>
            </a:r>
            <a:r>
              <a:rPr lang="en-US" altLang="zh-CN" sz="2800">
                <a:solidFill>
                  <a:srgbClr val="0E2841">
                    <a:lumMod val="75000"/>
                    <a:lumOff val="25000"/>
                  </a:srgbClr>
                </a:solidFill>
              </a:rPr>
              <a:t>Arduino</a:t>
            </a:r>
            <a:r>
              <a:rPr lang="zh-CN" altLang="en-US" sz="2800">
                <a:solidFill>
                  <a:srgbClr val="0E2841">
                    <a:lumMod val="75000"/>
                    <a:lumOff val="25000"/>
                  </a:srgbClr>
                </a:solidFill>
              </a:rPr>
              <a:t>编程，学习如何运用</a:t>
            </a:r>
            <a:r>
              <a:rPr lang="en-US" altLang="zh-CN" sz="2800">
                <a:solidFill>
                  <a:srgbClr val="0E2841">
                    <a:lumMod val="75000"/>
                    <a:lumOff val="25000"/>
                  </a:srgbClr>
                </a:solidFill>
              </a:rPr>
              <a:t>Arduino</a:t>
            </a:r>
            <a:r>
              <a:rPr lang="zh-CN" altLang="en-US" sz="2800">
                <a:solidFill>
                  <a:srgbClr val="0E2841">
                    <a:lumMod val="75000"/>
                    <a:lumOff val="25000"/>
                  </a:srgbClr>
                </a:solidFill>
              </a:rPr>
              <a:t>和</a:t>
            </a:r>
            <a:r>
              <a:rPr lang="en-US" altLang="zh-CN" sz="2800">
                <a:solidFill>
                  <a:srgbClr val="0E2841">
                    <a:lumMod val="75000"/>
                    <a:lumOff val="25000"/>
                  </a:srgbClr>
                </a:solidFill>
              </a:rPr>
              <a:t>mBlock</a:t>
            </a:r>
            <a:r>
              <a:rPr lang="zh-CN" altLang="en-US" sz="2800">
                <a:solidFill>
                  <a:srgbClr val="0E2841">
                    <a:lumMod val="75000"/>
                    <a:lumOff val="25000"/>
                  </a:srgbClr>
                </a:solidFill>
              </a:rPr>
              <a:t>软件</a:t>
            </a:r>
            <a:r>
              <a:rPr lang="en-US" altLang="zh-CN" sz="2800">
                <a:solidFill>
                  <a:srgbClr val="0E2841">
                    <a:lumMod val="75000"/>
                    <a:lumOff val="25000"/>
                  </a:srgbClr>
                </a:solidFill>
              </a:rPr>
              <a:t>,</a:t>
            </a:r>
            <a:r>
              <a:rPr lang="zh-CN" altLang="en-US" sz="2800">
                <a:solidFill>
                  <a:srgbClr val="0E2841">
                    <a:lumMod val="75000"/>
                    <a:lumOff val="25000"/>
                  </a:srgbClr>
                </a:solidFill>
              </a:rPr>
              <a:t>完成了：</a:t>
            </a:r>
            <a:endParaRPr lang="en-US" altLang="zh-CN" sz="2800">
              <a:solidFill>
                <a:srgbClr val="0E2841">
                  <a:lumMod val="75000"/>
                  <a:lumOff val="25000"/>
                </a:srgbClr>
              </a:solidFill>
            </a:endParaRPr>
          </a:p>
          <a:p>
            <a:r>
              <a:rPr lang="en-US" altLang="zh-CN" sz="2800">
                <a:solidFill>
                  <a:srgbClr val="0E2841">
                    <a:lumMod val="75000"/>
                    <a:lumOff val="25000"/>
                  </a:srgbClr>
                </a:solidFill>
              </a:rPr>
              <a:t>1.</a:t>
            </a:r>
            <a:r>
              <a:rPr lang="zh-CN" altLang="en-US" sz="2800">
                <a:solidFill>
                  <a:srgbClr val="0E2841">
                    <a:lumMod val="75000"/>
                    <a:lumOff val="25000"/>
                  </a:srgbClr>
                </a:solidFill>
              </a:rPr>
              <a:t>让灯泡发光；</a:t>
            </a:r>
            <a:endParaRPr lang="en-US" altLang="zh-CN" sz="2800">
              <a:solidFill>
                <a:srgbClr val="0E2841">
                  <a:lumMod val="75000"/>
                  <a:lumOff val="25000"/>
                </a:srgbClr>
              </a:solidFill>
            </a:endParaRPr>
          </a:p>
          <a:p>
            <a:r>
              <a:rPr lang="en-US" altLang="zh-CN" sz="2800">
                <a:solidFill>
                  <a:srgbClr val="0E2841">
                    <a:lumMod val="75000"/>
                    <a:lumOff val="25000"/>
                  </a:srgbClr>
                </a:solidFill>
              </a:rPr>
              <a:t>2.</a:t>
            </a:r>
            <a:r>
              <a:rPr lang="zh-CN" altLang="en-US" sz="2800">
                <a:solidFill>
                  <a:srgbClr val="0E2841">
                    <a:lumMod val="75000"/>
                    <a:lumOff val="25000"/>
                  </a:srgbClr>
                </a:solidFill>
              </a:rPr>
              <a:t>制作温度传感器；</a:t>
            </a:r>
            <a:endParaRPr lang="en-US" altLang="zh-CN" sz="2800">
              <a:solidFill>
                <a:srgbClr val="0E2841">
                  <a:lumMod val="75000"/>
                  <a:lumOff val="25000"/>
                </a:srgbClr>
              </a:solidFill>
            </a:endParaRPr>
          </a:p>
          <a:p>
            <a:r>
              <a:rPr lang="en-US" altLang="zh-CN" sz="2800">
                <a:solidFill>
                  <a:srgbClr val="0E2841">
                    <a:lumMod val="75000"/>
                    <a:lumOff val="25000"/>
                  </a:srgbClr>
                </a:solidFill>
              </a:rPr>
              <a:t>3.</a:t>
            </a:r>
            <a:r>
              <a:rPr lang="zh-CN" altLang="en-US" sz="2800">
                <a:solidFill>
                  <a:srgbClr val="0E2841">
                    <a:lumMod val="75000"/>
                    <a:lumOff val="25000"/>
                  </a:srgbClr>
                </a:solidFill>
              </a:rPr>
              <a:t>红外避障系统，并运用以上知识完成了红绿灯交通安全系统。</a:t>
            </a:r>
            <a:endParaRPr lang="en-US" altLang="zh-CN" sz="2800">
              <a:solidFill>
                <a:srgbClr val="0E2841">
                  <a:lumMod val="75000"/>
                  <a:lumOff val="25000"/>
                </a:srgbClr>
              </a:solidFill>
            </a:endParaRPr>
          </a:p>
          <a:p>
            <a:r>
              <a:rPr lang="zh-CN" altLang="en-US" sz="2800">
                <a:solidFill>
                  <a:srgbClr val="0E2841">
                    <a:lumMod val="75000"/>
                    <a:lumOff val="25000"/>
                  </a:srgbClr>
                </a:solidFill>
              </a:rPr>
              <a:t>成品图如下：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25007" y="3603582"/>
            <a:ext cx="116668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FF0000"/>
                </a:solidFill>
              </a:rPr>
              <a:t>问题：代码可能会出错，线路可能会故障，灯会亮不起来</a:t>
            </a:r>
            <a:endParaRPr lang="en-US" altLang="zh-CN" sz="2400">
              <a:solidFill>
                <a:srgbClr val="FF0000"/>
              </a:solidFill>
            </a:endParaRPr>
          </a:p>
          <a:p>
            <a:r>
              <a:rPr lang="zh-CN" altLang="en-US" sz="2400">
                <a:solidFill>
                  <a:srgbClr val="FF0000"/>
                </a:solidFill>
              </a:rPr>
              <a:t>解决方法</a:t>
            </a:r>
            <a:r>
              <a:rPr lang="en-US" altLang="zh-CN" sz="2400">
                <a:solidFill>
                  <a:srgbClr val="FF0000"/>
                </a:solidFill>
              </a:rPr>
              <a:t>:</a:t>
            </a:r>
            <a:r>
              <a:rPr lang="zh-CN" altLang="en-US" sz="2400">
                <a:solidFill>
                  <a:srgbClr val="FF0000"/>
                </a:solidFill>
              </a:rPr>
              <a:t>调整代码，用热熔胶固定线路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1" y="4355161"/>
            <a:ext cx="3470313" cy="250283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25" y="4392433"/>
            <a:ext cx="3340402" cy="24655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8961" y="3511092"/>
            <a:ext cx="3227942" cy="266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49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D9BCF351-474D-E110-0852-D1F79FE336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838" y="268207"/>
            <a:ext cx="2458086" cy="372438"/>
          </a:xfrm>
          <a:prstGeom prst="rect">
            <a:avLst/>
          </a:prstGeom>
        </p:spPr>
      </p:pic>
      <p:pic>
        <p:nvPicPr>
          <p:cNvPr id="7" name="Picture 6" descr="A black sign with white text&#10;&#10;Description automatically generated">
            <a:extLst>
              <a:ext uri="{FF2B5EF4-FFF2-40B4-BE49-F238E27FC236}">
                <a16:creationId xmlns:a16="http://schemas.microsoft.com/office/drawing/2014/main" id="{542BE03A-6720-9A12-5553-FD91EADF5F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611" y="274071"/>
            <a:ext cx="2163754" cy="416872"/>
          </a:xfrm>
          <a:prstGeom prst="rect">
            <a:avLst/>
          </a:prstGeom>
        </p:spPr>
      </p:pic>
      <p:pic>
        <p:nvPicPr>
          <p:cNvPr id="9" name="Picture 8" descr="A logo with text and numbers&#10;&#10;Description automatically generated">
            <a:extLst>
              <a:ext uri="{FF2B5EF4-FFF2-40B4-BE49-F238E27FC236}">
                <a16:creationId xmlns:a16="http://schemas.microsoft.com/office/drawing/2014/main" id="{CF24C8FC-FD61-F11C-0D0F-981C6353251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052" y="135420"/>
            <a:ext cx="618172" cy="601104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">
            <a:extLst>
              <a:ext uri="{FF2B5EF4-FFF2-40B4-BE49-F238E27FC236}">
                <a16:creationId xmlns:a16="http://schemas.microsoft.com/office/drawing/2014/main" id="{92DF7334-A252-A5E7-95B4-54AE7B963DE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911" y="142084"/>
            <a:ext cx="564162" cy="60110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86439" y="690943"/>
            <a:ext cx="110217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olidFill>
                  <a:srgbClr val="0E2841">
                    <a:lumMod val="75000"/>
                    <a:lumOff val="25000"/>
                  </a:srgbClr>
                </a:solidFill>
              </a:rPr>
              <a:t>Day3:</a:t>
            </a:r>
            <a:r>
              <a:rPr lang="zh-CN" altLang="en-US" sz="3200">
                <a:solidFill>
                  <a:srgbClr val="0E2841">
                    <a:lumMod val="75000"/>
                    <a:lumOff val="25000"/>
                  </a:srgbClr>
                </a:solidFill>
              </a:rPr>
              <a:t>拼装小车，完成电路系统</a:t>
            </a:r>
            <a:endParaRPr lang="en-US" altLang="zh-CN" sz="3200">
              <a:solidFill>
                <a:srgbClr val="0E2841">
                  <a:lumMod val="75000"/>
                  <a:lumOff val="25000"/>
                </a:srgbClr>
              </a:solidFill>
            </a:endParaRPr>
          </a:p>
          <a:p>
            <a:r>
              <a:rPr lang="en-US" altLang="zh-CN" sz="3200">
                <a:solidFill>
                  <a:srgbClr val="0E2841">
                    <a:lumMod val="75000"/>
                    <a:lumOff val="25000"/>
                  </a:srgbClr>
                </a:solidFill>
              </a:rPr>
              <a:t>Day4:</a:t>
            </a:r>
            <a:r>
              <a:rPr lang="zh-CN" altLang="en-US" sz="3200">
                <a:solidFill>
                  <a:srgbClr val="0E2841">
                    <a:lumMod val="75000"/>
                    <a:lumOff val="25000"/>
                  </a:srgbClr>
                </a:solidFill>
              </a:rPr>
              <a:t>利用</a:t>
            </a:r>
            <a:r>
              <a:rPr lang="en-US" altLang="zh-CN" sz="3200">
                <a:solidFill>
                  <a:srgbClr val="0E2841">
                    <a:lumMod val="75000"/>
                    <a:lumOff val="25000"/>
                  </a:srgbClr>
                </a:solidFill>
              </a:rPr>
              <a:t>Arduino</a:t>
            </a:r>
            <a:r>
              <a:rPr lang="zh-CN" altLang="en-US" sz="3200">
                <a:solidFill>
                  <a:srgbClr val="0E2841">
                    <a:lumMod val="75000"/>
                    <a:lumOff val="25000"/>
                  </a:srgbClr>
                </a:solidFill>
              </a:rPr>
              <a:t>进行编程，并利用拓竹软件进行</a:t>
            </a:r>
            <a:r>
              <a:rPr lang="en-US" altLang="zh-CN" sz="3200">
                <a:solidFill>
                  <a:srgbClr val="0E2841">
                    <a:lumMod val="75000"/>
                    <a:lumOff val="25000"/>
                  </a:srgbClr>
                </a:solidFill>
              </a:rPr>
              <a:t>3D</a:t>
            </a:r>
            <a:r>
              <a:rPr lang="zh-CN" altLang="en-US" sz="3200">
                <a:solidFill>
                  <a:srgbClr val="0E2841">
                    <a:lumMod val="75000"/>
                    <a:lumOff val="25000"/>
                  </a:srgbClr>
                </a:solidFill>
              </a:rPr>
              <a:t>打印</a:t>
            </a:r>
            <a:endParaRPr lang="en-US" altLang="zh-CN" sz="3200">
              <a:solidFill>
                <a:srgbClr val="0E2841">
                  <a:lumMod val="75000"/>
                  <a:lumOff val="25000"/>
                </a:srgbClr>
              </a:solidFill>
            </a:endParaRPr>
          </a:p>
          <a:p>
            <a:r>
              <a:rPr lang="en-US" altLang="zh-CN" sz="3200">
                <a:solidFill>
                  <a:srgbClr val="0E2841">
                    <a:lumMod val="75000"/>
                    <a:lumOff val="25000"/>
                  </a:srgbClr>
                </a:solidFill>
              </a:rPr>
              <a:t>Day5</a:t>
            </a:r>
            <a:r>
              <a:rPr lang="zh-CN" altLang="en-US" sz="3200">
                <a:solidFill>
                  <a:srgbClr val="0E2841">
                    <a:lumMod val="75000"/>
                    <a:lumOff val="25000"/>
                  </a:srgbClr>
                </a:solidFill>
              </a:rPr>
              <a:t>；装饰小车，调试小车性能并制作海报，成品图如下：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40" y="2597340"/>
            <a:ext cx="4671150" cy="418052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177" y="2597340"/>
            <a:ext cx="5233012" cy="426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06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4FE16A-6164-18BB-BB28-2586986FEE06}"/>
              </a:ext>
            </a:extLst>
          </p:cNvPr>
          <p:cNvSpPr/>
          <p:nvPr/>
        </p:nvSpPr>
        <p:spPr>
          <a:xfrm>
            <a:off x="189927" y="1717923"/>
            <a:ext cx="264687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TW" altLang="en-US" sz="4800" dirty="0">
                <a:ln w="0"/>
                <a:solidFill>
                  <a:srgbClr val="156082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小车介绍</a:t>
            </a:r>
            <a:endParaRPr lang="en-GB" altLang="zh-TW" sz="4800" dirty="0">
              <a:ln w="0"/>
              <a:solidFill>
                <a:srgbClr val="156082">
                  <a:lumMod val="75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FC8E62-FDC7-C3F2-993F-4E45DA47B4B8}"/>
              </a:ext>
            </a:extLst>
          </p:cNvPr>
          <p:cNvSpPr/>
          <p:nvPr/>
        </p:nvSpPr>
        <p:spPr>
          <a:xfrm>
            <a:off x="212969" y="359184"/>
            <a:ext cx="121058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TW" altLang="en-US" sz="4000" dirty="0">
                <a:ln w="0"/>
                <a:solidFill>
                  <a:srgbClr val="156082">
                    <a:lumMod val="60000"/>
                    <a:lumOff val="4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组名</a:t>
            </a:r>
            <a:endParaRPr lang="en-GB" altLang="zh-TW" sz="4000" dirty="0">
              <a:ln w="0"/>
              <a:solidFill>
                <a:srgbClr val="156082">
                  <a:lumMod val="60000"/>
                  <a:lumOff val="40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  <a:p>
            <a:r>
              <a:rPr lang="zh-TW" altLang="en-US" sz="4000" dirty="0">
                <a:ln w="0"/>
                <a:solidFill>
                  <a:srgbClr val="156082">
                    <a:lumMod val="60000"/>
                    <a:lumOff val="4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组员</a:t>
            </a:r>
            <a:endParaRPr lang="en-GB" altLang="zh-TW" sz="4000" dirty="0">
              <a:ln w="0"/>
              <a:solidFill>
                <a:srgbClr val="156082">
                  <a:lumMod val="60000"/>
                  <a:lumOff val="40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</p:txBody>
      </p:sp>
      <p:pic>
        <p:nvPicPr>
          <p:cNvPr id="12" name="Picture 11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F54AB704-1175-D7CC-2231-D7A4C439B20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838" y="268207"/>
            <a:ext cx="2458086" cy="372438"/>
          </a:xfrm>
          <a:prstGeom prst="rect">
            <a:avLst/>
          </a:prstGeom>
        </p:spPr>
      </p:pic>
      <p:pic>
        <p:nvPicPr>
          <p:cNvPr id="14" name="Picture 13" descr="A black sign with white text&#10;&#10;Description automatically generated">
            <a:extLst>
              <a:ext uri="{FF2B5EF4-FFF2-40B4-BE49-F238E27FC236}">
                <a16:creationId xmlns:a16="http://schemas.microsoft.com/office/drawing/2014/main" id="{F22DEC51-C85C-CAAB-372E-6124E1224B9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611" y="274071"/>
            <a:ext cx="2163754" cy="416872"/>
          </a:xfrm>
          <a:prstGeom prst="rect">
            <a:avLst/>
          </a:prstGeom>
        </p:spPr>
      </p:pic>
      <p:pic>
        <p:nvPicPr>
          <p:cNvPr id="15" name="Picture 14" descr="A logo with text and numbers&#10;&#10;Description automatically generated">
            <a:extLst>
              <a:ext uri="{FF2B5EF4-FFF2-40B4-BE49-F238E27FC236}">
                <a16:creationId xmlns:a16="http://schemas.microsoft.com/office/drawing/2014/main" id="{9C00A5E0-1CF5-4C9F-CDEA-D522C3C95BC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052" y="135420"/>
            <a:ext cx="618172" cy="601104"/>
          </a:xfrm>
          <a:prstGeom prst="rect">
            <a:avLst/>
          </a:prstGeom>
        </p:spPr>
      </p:pic>
      <p:pic>
        <p:nvPicPr>
          <p:cNvPr id="16" name="Picture 15" descr="A blue and yellow logo&#10;&#10;Description automatically generated">
            <a:extLst>
              <a:ext uri="{FF2B5EF4-FFF2-40B4-BE49-F238E27FC236}">
                <a16:creationId xmlns:a16="http://schemas.microsoft.com/office/drawing/2014/main" id="{D99C96BC-B423-A82F-5E1C-379909BA41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911" y="142084"/>
            <a:ext cx="564162" cy="60110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09311" y="374573"/>
            <a:ext cx="32059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rgbClr val="156082">
                    <a:lumMod val="40000"/>
                    <a:lumOff val="60000"/>
                  </a:srgbClr>
                </a:solidFill>
              </a:rPr>
              <a:t>2. MiHoYo</a:t>
            </a:r>
            <a:endParaRPr lang="zh-CN" altLang="en-US" sz="3600">
              <a:solidFill>
                <a:srgbClr val="156082">
                  <a:lumMod val="40000"/>
                  <a:lumOff val="60000"/>
                </a:srgb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77"/>
          <a:stretch/>
        </p:blipFill>
        <p:spPr>
          <a:xfrm>
            <a:off x="6076948" y="2138559"/>
            <a:ext cx="3581833" cy="4399581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 flipH="1">
            <a:off x="7745383" y="3404212"/>
            <a:ext cx="2357084" cy="83934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34" idx="1"/>
          </p:cNvCxnSpPr>
          <p:nvPr/>
        </p:nvCxnSpPr>
        <p:spPr>
          <a:xfrm flipH="1" flipV="1">
            <a:off x="8268609" y="4808347"/>
            <a:ext cx="2262614" cy="1023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200740" y="2819437"/>
            <a:ext cx="3888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prstClr val="black"/>
                </a:solidFill>
              </a:rPr>
              <a:t>小车名称：狂欢之车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63191" y="3519836"/>
            <a:ext cx="6085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prstClr val="black"/>
                </a:solidFill>
              </a:rPr>
              <a:t>设计思路：方便外星探索</a:t>
            </a:r>
            <a:r>
              <a:rPr lang="en-US" altLang="zh-CN" sz="2400">
                <a:solidFill>
                  <a:prstClr val="black"/>
                </a:solidFill>
              </a:rPr>
              <a:t>/</a:t>
            </a:r>
            <a:r>
              <a:rPr lang="zh-CN" altLang="en-US" sz="2400">
                <a:solidFill>
                  <a:prstClr val="black"/>
                </a:solidFill>
              </a:rPr>
              <a:t>军民两用</a:t>
            </a:r>
            <a:endParaRPr lang="en-US" altLang="zh-CN" sz="2400">
              <a:solidFill>
                <a:prstClr val="black"/>
              </a:solidFill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V="1">
            <a:off x="7337234" y="2504788"/>
            <a:ext cx="3084167" cy="8514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8004787" y="5861559"/>
            <a:ext cx="2423128" cy="91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右箭头 25"/>
          <p:cNvSpPr/>
          <p:nvPr/>
        </p:nvSpPr>
        <p:spPr>
          <a:xfrm>
            <a:off x="9199083" y="4065073"/>
            <a:ext cx="1227147" cy="356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677556" y="306721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prstClr val="black"/>
                </a:solidFill>
              </a:rPr>
              <a:t>可发射座椅（致敬万户）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10388643" y="2320122"/>
            <a:ext cx="1388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prstClr val="black"/>
                </a:solidFill>
              </a:rPr>
              <a:t>太阳能发电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10388643" y="57686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prstClr val="black"/>
                </a:solidFill>
              </a:rPr>
              <a:t>组名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10531223" y="4726042"/>
            <a:ext cx="880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prstClr val="black"/>
                </a:solidFill>
              </a:rPr>
              <a:t>桌子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10425092" y="3623683"/>
            <a:ext cx="14238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196B24">
                    <a:lumMod val="60000"/>
                    <a:lumOff val="40000"/>
                  </a:srgbClr>
                </a:solidFill>
              </a:rPr>
              <a:t>方便外星探索</a:t>
            </a:r>
            <a:r>
              <a:rPr lang="en-US" altLang="zh-CN" sz="2000">
                <a:solidFill>
                  <a:srgbClr val="196B24">
                    <a:lumMod val="60000"/>
                    <a:lumOff val="40000"/>
                  </a:srgbClr>
                </a:solidFill>
              </a:rPr>
              <a:t>/</a:t>
            </a:r>
            <a:r>
              <a:rPr lang="zh-CN" altLang="en-US" sz="2000">
                <a:solidFill>
                  <a:srgbClr val="196B24">
                    <a:lumMod val="60000"/>
                    <a:lumOff val="40000"/>
                  </a:srgbClr>
                </a:solidFill>
              </a:rPr>
              <a:t>便利日常生活</a:t>
            </a:r>
            <a:endParaRPr lang="en-US" altLang="zh-CN" sz="2000">
              <a:solidFill>
                <a:srgbClr val="196B24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72005" y="4074838"/>
            <a:ext cx="5238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prstClr val="black"/>
                </a:solidFill>
              </a:rPr>
              <a:t>组成部分：小车主干，智能桌椅，太阳能辐射板，组名标识，智能机器人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170160" y="4895319"/>
            <a:ext cx="5219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prstClr val="black"/>
                </a:solidFill>
              </a:rPr>
              <a:t>功能：超声波，红外避障，自动驾驶（应对太空恶劣的环境）</a:t>
            </a:r>
            <a:endParaRPr lang="en-US" altLang="zh-CN" sz="2400">
              <a:solidFill>
                <a:prstClr val="black"/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42709" y="5637390"/>
            <a:ext cx="5218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156082">
                    <a:lumMod val="60000"/>
                    <a:lumOff val="40000"/>
                  </a:srgbClr>
                </a:solidFill>
              </a:rPr>
              <a:t>发现问题：小车可能会扫描不到障碍，且不能走直线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163191" y="6338085"/>
            <a:ext cx="5177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156082">
                    <a:lumMod val="60000"/>
                    <a:lumOff val="40000"/>
                  </a:srgbClr>
                </a:solidFill>
              </a:rPr>
              <a:t>解决方法：调整代码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8954" y="1630418"/>
            <a:ext cx="1938969" cy="1241558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344087" y="1140274"/>
            <a:ext cx="10657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7030A0"/>
                </a:solidFill>
              </a:rPr>
              <a:t>组长</a:t>
            </a:r>
            <a:r>
              <a:rPr lang="en-US" altLang="zh-CN" sz="2400">
                <a:solidFill>
                  <a:srgbClr val="7030A0"/>
                </a:solidFill>
              </a:rPr>
              <a:t>:</a:t>
            </a:r>
            <a:r>
              <a:rPr lang="zh-CN" altLang="en-US" sz="2400">
                <a:solidFill>
                  <a:srgbClr val="7030A0"/>
                </a:solidFill>
              </a:rPr>
              <a:t>高梓彤</a:t>
            </a:r>
            <a:r>
              <a:rPr lang="zh-CN" altLang="en-US" sz="2400">
                <a:solidFill>
                  <a:prstClr val="black"/>
                </a:solidFill>
              </a:rPr>
              <a:t> </a:t>
            </a:r>
            <a:r>
              <a:rPr lang="zh-CN" altLang="en-US" sz="2400">
                <a:solidFill>
                  <a:srgbClr val="00B0F0"/>
                </a:solidFill>
              </a:rPr>
              <a:t>工程师</a:t>
            </a:r>
            <a:r>
              <a:rPr lang="en-US" altLang="zh-CN" sz="2400">
                <a:solidFill>
                  <a:srgbClr val="00B0F0"/>
                </a:solidFill>
              </a:rPr>
              <a:t>:</a:t>
            </a:r>
            <a:r>
              <a:rPr lang="zh-CN" altLang="en-US" sz="2400">
                <a:solidFill>
                  <a:srgbClr val="00B0F0"/>
                </a:solidFill>
              </a:rPr>
              <a:t>刘牧承 陈鹏帆 </a:t>
            </a:r>
            <a:r>
              <a:rPr lang="zh-CN" altLang="en-US" sz="2400">
                <a:solidFill>
                  <a:srgbClr val="FF0000"/>
                </a:solidFill>
              </a:rPr>
              <a:t>设计师</a:t>
            </a:r>
            <a:r>
              <a:rPr lang="en-US" altLang="zh-CN" sz="2400">
                <a:solidFill>
                  <a:srgbClr val="FF0000"/>
                </a:solidFill>
              </a:rPr>
              <a:t>:</a:t>
            </a:r>
            <a:r>
              <a:rPr lang="zh-CN" altLang="en-US" sz="2400">
                <a:solidFill>
                  <a:srgbClr val="FF0000"/>
                </a:solidFill>
              </a:rPr>
              <a:t>姚雨鑫 李慧荣 陈琦淼</a:t>
            </a:r>
          </a:p>
        </p:txBody>
      </p:sp>
    </p:spTree>
    <p:extLst>
      <p:ext uri="{BB962C8B-B14F-4D97-AF65-F5344CB8AC3E}">
        <p14:creationId xmlns:p14="http://schemas.microsoft.com/office/powerpoint/2010/main" val="2787651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D9BCF351-474D-E110-0852-D1F79FE336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838" y="268207"/>
            <a:ext cx="2458086" cy="372438"/>
          </a:xfrm>
          <a:prstGeom prst="rect">
            <a:avLst/>
          </a:prstGeom>
        </p:spPr>
      </p:pic>
      <p:pic>
        <p:nvPicPr>
          <p:cNvPr id="7" name="Picture 6" descr="A black sign with white text&#10;&#10;Description automatically generated">
            <a:extLst>
              <a:ext uri="{FF2B5EF4-FFF2-40B4-BE49-F238E27FC236}">
                <a16:creationId xmlns:a16="http://schemas.microsoft.com/office/drawing/2014/main" id="{542BE03A-6720-9A12-5553-FD91EADF5F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611" y="274071"/>
            <a:ext cx="2163754" cy="416872"/>
          </a:xfrm>
          <a:prstGeom prst="rect">
            <a:avLst/>
          </a:prstGeom>
        </p:spPr>
      </p:pic>
      <p:pic>
        <p:nvPicPr>
          <p:cNvPr id="9" name="Picture 8" descr="A logo with text and numbers&#10;&#10;Description automatically generated">
            <a:extLst>
              <a:ext uri="{FF2B5EF4-FFF2-40B4-BE49-F238E27FC236}">
                <a16:creationId xmlns:a16="http://schemas.microsoft.com/office/drawing/2014/main" id="{CF24C8FC-FD61-F11C-0D0F-981C6353251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052" y="135420"/>
            <a:ext cx="618172" cy="601104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">
            <a:extLst>
              <a:ext uri="{FF2B5EF4-FFF2-40B4-BE49-F238E27FC236}">
                <a16:creationId xmlns:a16="http://schemas.microsoft.com/office/drawing/2014/main" id="{92DF7334-A252-A5E7-95B4-54AE7B963DE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911" y="142084"/>
            <a:ext cx="564162" cy="60110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8FF1AD4-EF47-EA0C-7745-42ECBC3529B3}"/>
              </a:ext>
            </a:extLst>
          </p:cNvPr>
          <p:cNvSpPr/>
          <p:nvPr/>
        </p:nvSpPr>
        <p:spPr>
          <a:xfrm>
            <a:off x="189927" y="1717923"/>
            <a:ext cx="264687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TW" altLang="en-US" sz="4800">
                <a:ln w="0"/>
                <a:solidFill>
                  <a:srgbClr val="156082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学习</a:t>
            </a:r>
            <a:r>
              <a:rPr lang="zh-CN" altLang="en-US" sz="4800">
                <a:ln w="0"/>
                <a:solidFill>
                  <a:srgbClr val="156082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心得</a:t>
            </a:r>
            <a:endParaRPr lang="en-GB" altLang="zh-TW" sz="4800" dirty="0">
              <a:ln w="0"/>
              <a:solidFill>
                <a:srgbClr val="156082">
                  <a:lumMod val="75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A105A4-6941-C00E-5376-52E842481CCF}"/>
              </a:ext>
            </a:extLst>
          </p:cNvPr>
          <p:cNvSpPr/>
          <p:nvPr/>
        </p:nvSpPr>
        <p:spPr>
          <a:xfrm>
            <a:off x="189927" y="443410"/>
            <a:ext cx="121058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TW" altLang="en-US" sz="4000" dirty="0">
                <a:ln w="0"/>
                <a:solidFill>
                  <a:srgbClr val="156082">
                    <a:lumMod val="60000"/>
                    <a:lumOff val="4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组名</a:t>
            </a:r>
            <a:endParaRPr lang="en-GB" altLang="zh-TW" sz="4000" dirty="0">
              <a:ln w="0"/>
              <a:solidFill>
                <a:srgbClr val="156082">
                  <a:lumMod val="60000"/>
                  <a:lumOff val="40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  <a:p>
            <a:r>
              <a:rPr lang="zh-TW" altLang="en-US" sz="4000" dirty="0">
                <a:ln w="0"/>
                <a:solidFill>
                  <a:srgbClr val="156082">
                    <a:lumMod val="60000"/>
                    <a:lumOff val="4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组员</a:t>
            </a:r>
            <a:endParaRPr lang="en-GB" altLang="zh-TW" sz="4000" dirty="0">
              <a:ln w="0"/>
              <a:solidFill>
                <a:srgbClr val="156082">
                  <a:lumMod val="60000"/>
                  <a:lumOff val="40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00515" y="511109"/>
            <a:ext cx="29546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solidFill>
                  <a:srgbClr val="156082">
                    <a:lumMod val="40000"/>
                    <a:lumOff val="60000"/>
                  </a:srgbClr>
                </a:solidFill>
              </a:rPr>
              <a:t>2. MiHoYo</a:t>
            </a:r>
            <a:endParaRPr lang="zh-CN" altLang="en-US" sz="4000">
              <a:solidFill>
                <a:srgbClr val="156082">
                  <a:lumMod val="40000"/>
                  <a:lumOff val="60000"/>
                </a:srgbClr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60644" y="2700048"/>
            <a:ext cx="11096388" cy="31700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E97132"/>
                </a:solidFill>
              </a:rPr>
              <a:t>在五天的社团学习生活中：</a:t>
            </a:r>
            <a:endParaRPr lang="en-US" altLang="zh-CN" sz="4000">
              <a:solidFill>
                <a:srgbClr val="E97132"/>
              </a:solidFill>
            </a:endParaRPr>
          </a:p>
          <a:p>
            <a:r>
              <a:rPr lang="en-US" altLang="zh-CN" sz="4000">
                <a:solidFill>
                  <a:srgbClr val="E97132"/>
                </a:solidFill>
              </a:rPr>
              <a:t>1.</a:t>
            </a:r>
            <a:r>
              <a:rPr lang="zh-CN" altLang="en-US" sz="4000">
                <a:solidFill>
                  <a:srgbClr val="E97132"/>
                </a:solidFill>
              </a:rPr>
              <a:t>我们学习到了更多新的技能；</a:t>
            </a:r>
            <a:endParaRPr lang="en-US" altLang="zh-CN" sz="4000">
              <a:solidFill>
                <a:srgbClr val="E97132"/>
              </a:solidFill>
            </a:endParaRPr>
          </a:p>
          <a:p>
            <a:r>
              <a:rPr lang="en-US" altLang="zh-CN" sz="4000">
                <a:solidFill>
                  <a:srgbClr val="E97132"/>
                </a:solidFill>
              </a:rPr>
              <a:t>2.</a:t>
            </a:r>
            <a:r>
              <a:rPr lang="zh-CN" altLang="en-US" sz="4000">
                <a:solidFill>
                  <a:srgbClr val="E97132"/>
                </a:solidFill>
              </a:rPr>
              <a:t>深刻了解到团队合作的重要性；</a:t>
            </a:r>
            <a:endParaRPr lang="en-US" altLang="zh-CN" sz="4000">
              <a:solidFill>
                <a:srgbClr val="E97132"/>
              </a:solidFill>
            </a:endParaRPr>
          </a:p>
          <a:p>
            <a:r>
              <a:rPr lang="en-US" altLang="zh-CN" sz="4000">
                <a:solidFill>
                  <a:srgbClr val="E97132"/>
                </a:solidFill>
              </a:rPr>
              <a:t>3.</a:t>
            </a:r>
            <a:r>
              <a:rPr lang="zh-CN" altLang="en-US" sz="4000">
                <a:solidFill>
                  <a:srgbClr val="E97132"/>
                </a:solidFill>
              </a:rPr>
              <a:t>调动了学习的积极性；</a:t>
            </a:r>
            <a:endParaRPr lang="en-US" altLang="zh-CN" sz="4000">
              <a:solidFill>
                <a:srgbClr val="E97132"/>
              </a:solidFill>
            </a:endParaRPr>
          </a:p>
          <a:p>
            <a:r>
              <a:rPr lang="en-US" altLang="zh-CN" sz="4000">
                <a:solidFill>
                  <a:srgbClr val="E97132"/>
                </a:solidFill>
              </a:rPr>
              <a:t>4.</a:t>
            </a:r>
            <a:r>
              <a:rPr lang="zh-CN" altLang="en-US" sz="4000">
                <a:solidFill>
                  <a:srgbClr val="E97132"/>
                </a:solidFill>
              </a:rPr>
              <a:t>开拓眼界。</a:t>
            </a:r>
            <a:endParaRPr lang="en-US" altLang="zh-CN" sz="4000">
              <a:solidFill>
                <a:srgbClr val="E97132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313" y="3757949"/>
            <a:ext cx="3882642" cy="2721167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400515" y="1240526"/>
            <a:ext cx="9956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7030A0"/>
                </a:solidFill>
              </a:rPr>
              <a:t>组长</a:t>
            </a:r>
            <a:r>
              <a:rPr lang="en-US" altLang="zh-CN" sz="2400">
                <a:solidFill>
                  <a:srgbClr val="7030A0"/>
                </a:solidFill>
              </a:rPr>
              <a:t>:</a:t>
            </a:r>
            <a:r>
              <a:rPr lang="zh-CN" altLang="en-US" sz="2400">
                <a:solidFill>
                  <a:srgbClr val="7030A0"/>
                </a:solidFill>
              </a:rPr>
              <a:t>高梓彤</a:t>
            </a:r>
            <a:r>
              <a:rPr lang="zh-CN" altLang="en-US" sz="2400">
                <a:solidFill>
                  <a:prstClr val="black"/>
                </a:solidFill>
              </a:rPr>
              <a:t> </a:t>
            </a:r>
            <a:r>
              <a:rPr lang="zh-CN" altLang="en-US" sz="2400">
                <a:solidFill>
                  <a:srgbClr val="00B0F0"/>
                </a:solidFill>
              </a:rPr>
              <a:t>工程师</a:t>
            </a:r>
            <a:r>
              <a:rPr lang="en-US" altLang="zh-CN" sz="2400">
                <a:solidFill>
                  <a:srgbClr val="00B0F0"/>
                </a:solidFill>
              </a:rPr>
              <a:t>:</a:t>
            </a:r>
            <a:r>
              <a:rPr lang="zh-CN" altLang="en-US" sz="2400">
                <a:solidFill>
                  <a:srgbClr val="00B0F0"/>
                </a:solidFill>
              </a:rPr>
              <a:t>刘牧承 陈鹏帆 </a:t>
            </a:r>
            <a:r>
              <a:rPr lang="zh-CN" altLang="en-US" sz="2400">
                <a:solidFill>
                  <a:srgbClr val="FF0000"/>
                </a:solidFill>
              </a:rPr>
              <a:t>设计师</a:t>
            </a:r>
            <a:r>
              <a:rPr lang="en-US" altLang="zh-CN" sz="2400">
                <a:solidFill>
                  <a:srgbClr val="FF0000"/>
                </a:solidFill>
              </a:rPr>
              <a:t>:</a:t>
            </a:r>
            <a:r>
              <a:rPr lang="zh-CN" altLang="en-US" sz="2400">
                <a:solidFill>
                  <a:srgbClr val="FF0000"/>
                </a:solidFill>
              </a:rPr>
              <a:t>姚雨鑫 李慧荣 陈琦淼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2140" y="1702190"/>
            <a:ext cx="1978225" cy="183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574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D9BCF351-474D-E110-0852-D1F79FE336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838" y="268207"/>
            <a:ext cx="2458086" cy="372438"/>
          </a:xfrm>
          <a:prstGeom prst="rect">
            <a:avLst/>
          </a:prstGeom>
        </p:spPr>
      </p:pic>
      <p:pic>
        <p:nvPicPr>
          <p:cNvPr id="7" name="Picture 6" descr="A black sign with white text&#10;&#10;Description automatically generated">
            <a:extLst>
              <a:ext uri="{FF2B5EF4-FFF2-40B4-BE49-F238E27FC236}">
                <a16:creationId xmlns:a16="http://schemas.microsoft.com/office/drawing/2014/main" id="{542BE03A-6720-9A12-5553-FD91EADF5F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611" y="274071"/>
            <a:ext cx="2163754" cy="416872"/>
          </a:xfrm>
          <a:prstGeom prst="rect">
            <a:avLst/>
          </a:prstGeom>
        </p:spPr>
      </p:pic>
      <p:pic>
        <p:nvPicPr>
          <p:cNvPr id="9" name="Picture 8" descr="A logo with text and numbers&#10;&#10;Description automatically generated">
            <a:extLst>
              <a:ext uri="{FF2B5EF4-FFF2-40B4-BE49-F238E27FC236}">
                <a16:creationId xmlns:a16="http://schemas.microsoft.com/office/drawing/2014/main" id="{CF24C8FC-FD61-F11C-0D0F-981C6353251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052" y="135420"/>
            <a:ext cx="618172" cy="601104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">
            <a:extLst>
              <a:ext uri="{FF2B5EF4-FFF2-40B4-BE49-F238E27FC236}">
                <a16:creationId xmlns:a16="http://schemas.microsoft.com/office/drawing/2014/main" id="{92DF7334-A252-A5E7-95B4-54AE7B963DE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911" y="142084"/>
            <a:ext cx="564162" cy="60110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8FF1AD4-EF47-EA0C-7745-42ECBC3529B3}"/>
              </a:ext>
            </a:extLst>
          </p:cNvPr>
          <p:cNvSpPr/>
          <p:nvPr/>
        </p:nvSpPr>
        <p:spPr>
          <a:xfrm>
            <a:off x="189927" y="1717923"/>
            <a:ext cx="264687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TW" altLang="en-US" sz="4800" dirty="0">
                <a:ln w="0"/>
                <a:solidFill>
                  <a:srgbClr val="156082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学习过程</a:t>
            </a:r>
            <a:endParaRPr lang="en-GB" altLang="zh-TW" sz="4800" dirty="0">
              <a:ln w="0"/>
              <a:solidFill>
                <a:srgbClr val="156082">
                  <a:lumMod val="75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A105A4-6941-C00E-5376-52E842481CCF}"/>
              </a:ext>
            </a:extLst>
          </p:cNvPr>
          <p:cNvSpPr/>
          <p:nvPr/>
        </p:nvSpPr>
        <p:spPr>
          <a:xfrm>
            <a:off x="189927" y="234155"/>
            <a:ext cx="121058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TW" altLang="en-US" sz="4000" dirty="0">
                <a:ln w="0"/>
                <a:solidFill>
                  <a:srgbClr val="156082">
                    <a:lumMod val="60000"/>
                    <a:lumOff val="4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组名</a:t>
            </a:r>
            <a:endParaRPr lang="en-GB" altLang="zh-TW" sz="4000" dirty="0">
              <a:ln w="0"/>
              <a:solidFill>
                <a:srgbClr val="156082">
                  <a:lumMod val="60000"/>
                  <a:lumOff val="40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  <a:p>
            <a:r>
              <a:rPr lang="zh-TW" altLang="en-US" sz="4000" dirty="0">
                <a:ln w="0"/>
                <a:solidFill>
                  <a:srgbClr val="156082">
                    <a:lumMod val="60000"/>
                    <a:lumOff val="4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组员</a:t>
            </a:r>
            <a:endParaRPr lang="en-GB" altLang="zh-TW" sz="4000" dirty="0">
              <a:ln w="0"/>
              <a:solidFill>
                <a:srgbClr val="156082">
                  <a:lumMod val="60000"/>
                  <a:lumOff val="40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0237" y="2709249"/>
            <a:ext cx="22605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>
                <a:ln w="12700" cmpd="sng">
                  <a:solidFill>
                    <a:srgbClr val="0F9ED5"/>
                  </a:solidFill>
                  <a:prstDash val="solid"/>
                </a:ln>
                <a:gradFill>
                  <a:gsLst>
                    <a:gs pos="0">
                      <a:srgbClr val="0F9ED5"/>
                    </a:gs>
                    <a:gs pos="4000">
                      <a:srgbClr val="0F9ED5">
                        <a:lumMod val="60000"/>
                        <a:lumOff val="40000"/>
                      </a:srgbClr>
                    </a:gs>
                    <a:gs pos="87000">
                      <a:srgbClr val="0F9ED5">
                        <a:lumMod val="20000"/>
                        <a:lumOff val="80000"/>
                      </a:srgbClr>
                    </a:gs>
                  </a:gsLst>
                  <a:lin ang="5400000"/>
                </a:gradFill>
              </a:rPr>
              <a:t>DAY 1</a:t>
            </a:r>
            <a:endParaRPr lang="zh-CN" altLang="en-US" sz="5400" b="1">
              <a:ln w="12700" cmpd="sng">
                <a:solidFill>
                  <a:srgbClr val="0F9ED5"/>
                </a:solidFill>
                <a:prstDash val="solid"/>
              </a:ln>
              <a:gradFill>
                <a:gsLst>
                  <a:gs pos="0">
                    <a:srgbClr val="0F9ED5"/>
                  </a:gs>
                  <a:gs pos="4000">
                    <a:srgbClr val="0F9ED5">
                      <a:lumMod val="60000"/>
                      <a:lumOff val="40000"/>
                    </a:srgbClr>
                  </a:gs>
                  <a:gs pos="87000">
                    <a:srgbClr val="0F9ED5">
                      <a:lumMod val="20000"/>
                      <a:lumOff val="8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00967" y="2923409"/>
            <a:ext cx="8601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通过制作空心正方体了解</a:t>
            </a:r>
            <a:r>
              <a:rPr lang="en-US" altLang="zh-CN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3D</a:t>
            </a:r>
            <a:r>
              <a:rPr lang="zh-CN" altLang="en-US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打印的大致原理</a:t>
            </a:r>
          </a:p>
        </p:txBody>
      </p:sp>
      <p:sp>
        <p:nvSpPr>
          <p:cNvPr id="13" name="矩形 12"/>
          <p:cNvSpPr/>
          <p:nvPr/>
        </p:nvSpPr>
        <p:spPr>
          <a:xfrm>
            <a:off x="270237" y="3405590"/>
            <a:ext cx="22605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>
                <a:ln w="12700" cmpd="sng">
                  <a:solidFill>
                    <a:srgbClr val="0F9ED5"/>
                  </a:solidFill>
                  <a:prstDash val="solid"/>
                </a:ln>
                <a:gradFill>
                  <a:gsLst>
                    <a:gs pos="0">
                      <a:srgbClr val="0F9ED5"/>
                    </a:gs>
                    <a:gs pos="4000">
                      <a:srgbClr val="0F9ED5">
                        <a:lumMod val="60000"/>
                        <a:lumOff val="40000"/>
                      </a:srgbClr>
                    </a:gs>
                    <a:gs pos="87000">
                      <a:srgbClr val="0F9ED5">
                        <a:lumMod val="20000"/>
                        <a:lumOff val="80000"/>
                      </a:srgbClr>
                    </a:gs>
                  </a:gsLst>
                  <a:lin ang="5400000"/>
                </a:gradFill>
              </a:rPr>
              <a:t>DAY 2</a:t>
            </a:r>
            <a:endParaRPr lang="zh-CN" altLang="en-US" sz="5400" b="1">
              <a:ln w="12700" cmpd="sng">
                <a:solidFill>
                  <a:srgbClr val="0F9ED5"/>
                </a:solidFill>
                <a:prstDash val="solid"/>
              </a:ln>
              <a:gradFill>
                <a:gsLst>
                  <a:gs pos="0">
                    <a:srgbClr val="0F9ED5"/>
                  </a:gs>
                  <a:gs pos="4000">
                    <a:srgbClr val="0F9ED5">
                      <a:lumMod val="60000"/>
                      <a:lumOff val="40000"/>
                    </a:srgbClr>
                  </a:gs>
                  <a:gs pos="87000">
                    <a:srgbClr val="0F9ED5">
                      <a:lumMod val="20000"/>
                      <a:lumOff val="8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400967" y="3523574"/>
            <a:ext cx="4494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认识</a:t>
            </a:r>
            <a:r>
              <a:rPr lang="en-US" altLang="zh-CN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ARDUINO</a:t>
            </a:r>
            <a:r>
              <a:rPr lang="zh-CN" altLang="en-US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并制作流水灯</a:t>
            </a:r>
          </a:p>
        </p:txBody>
      </p:sp>
      <p:sp>
        <p:nvSpPr>
          <p:cNvPr id="17" name="矩形 16"/>
          <p:cNvSpPr/>
          <p:nvPr/>
        </p:nvSpPr>
        <p:spPr>
          <a:xfrm>
            <a:off x="-1681368" y="4167531"/>
            <a:ext cx="616376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>
                <a:ln w="12700" cmpd="sng">
                  <a:solidFill>
                    <a:srgbClr val="0F9ED5"/>
                  </a:solidFill>
                  <a:prstDash val="solid"/>
                </a:ln>
                <a:gradFill>
                  <a:gsLst>
                    <a:gs pos="0">
                      <a:srgbClr val="0F9ED5"/>
                    </a:gs>
                    <a:gs pos="4000">
                      <a:srgbClr val="0F9ED5">
                        <a:lumMod val="60000"/>
                        <a:lumOff val="40000"/>
                      </a:srgbClr>
                    </a:gs>
                    <a:gs pos="87000">
                      <a:srgbClr val="0F9ED5">
                        <a:lumMod val="20000"/>
                        <a:lumOff val="80000"/>
                      </a:srgbClr>
                    </a:gs>
                  </a:gsLst>
                  <a:lin ang="5400000"/>
                </a:gradFill>
              </a:rPr>
              <a:t>DAY 3</a:t>
            </a:r>
            <a:endParaRPr lang="zh-CN" altLang="en-US" sz="5400" b="1">
              <a:ln w="12700" cmpd="sng">
                <a:solidFill>
                  <a:srgbClr val="0F9ED5"/>
                </a:solidFill>
                <a:prstDash val="solid"/>
              </a:ln>
              <a:gradFill>
                <a:gsLst>
                  <a:gs pos="0">
                    <a:srgbClr val="0F9ED5"/>
                  </a:gs>
                  <a:gs pos="4000">
                    <a:srgbClr val="0F9ED5">
                      <a:lumMod val="60000"/>
                      <a:lumOff val="40000"/>
                    </a:srgbClr>
                  </a:gs>
                  <a:gs pos="87000">
                    <a:srgbClr val="0F9ED5">
                      <a:lumMod val="20000"/>
                      <a:lumOff val="8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400967" y="4354571"/>
            <a:ext cx="4109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拼机器车并学习</a:t>
            </a:r>
            <a:r>
              <a:rPr lang="en-US" altLang="zh-CN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3D</a:t>
            </a:r>
            <a:r>
              <a:rPr lang="zh-CN" altLang="en-US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建模</a:t>
            </a:r>
            <a:r>
              <a:rPr lang="en-US" altLang="zh-CN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·</a:t>
            </a:r>
            <a:r>
              <a:rPr lang="zh-CN" altLang="en-US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切片</a:t>
            </a:r>
          </a:p>
        </p:txBody>
      </p:sp>
      <p:sp>
        <p:nvSpPr>
          <p:cNvPr id="19" name="矩形 18"/>
          <p:cNvSpPr/>
          <p:nvPr/>
        </p:nvSpPr>
        <p:spPr>
          <a:xfrm>
            <a:off x="-1790323" y="5852802"/>
            <a:ext cx="638167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>
                <a:ln w="12700" cmpd="sng">
                  <a:solidFill>
                    <a:srgbClr val="0F9ED5"/>
                  </a:solidFill>
                  <a:prstDash val="solid"/>
                </a:ln>
                <a:gradFill>
                  <a:gsLst>
                    <a:gs pos="0">
                      <a:srgbClr val="0F9ED5"/>
                    </a:gs>
                    <a:gs pos="4000">
                      <a:srgbClr val="0F9ED5">
                        <a:lumMod val="60000"/>
                        <a:lumOff val="40000"/>
                      </a:srgbClr>
                    </a:gs>
                    <a:gs pos="87000">
                      <a:srgbClr val="0F9ED5">
                        <a:lumMod val="20000"/>
                        <a:lumOff val="80000"/>
                      </a:srgbClr>
                    </a:gs>
                  </a:gsLst>
                  <a:lin ang="5400000"/>
                </a:gradFill>
              </a:rPr>
              <a:t>DAY 5</a:t>
            </a:r>
            <a:endParaRPr lang="zh-CN" altLang="en-US" sz="5400" b="1">
              <a:ln w="12700" cmpd="sng">
                <a:solidFill>
                  <a:srgbClr val="0F9ED5"/>
                </a:solidFill>
                <a:prstDash val="solid"/>
              </a:ln>
              <a:gradFill>
                <a:gsLst>
                  <a:gs pos="0">
                    <a:srgbClr val="0F9ED5"/>
                  </a:gs>
                  <a:gs pos="4000">
                    <a:srgbClr val="0F9ED5">
                      <a:lumMod val="60000"/>
                      <a:lumOff val="40000"/>
                    </a:srgbClr>
                  </a:gs>
                  <a:gs pos="87000">
                    <a:srgbClr val="0F9ED5">
                      <a:lumMod val="20000"/>
                      <a:lumOff val="8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70237" y="5002371"/>
            <a:ext cx="22605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>
                <a:ln w="12700" cmpd="sng">
                  <a:solidFill>
                    <a:srgbClr val="0F9ED5"/>
                  </a:solidFill>
                  <a:prstDash val="solid"/>
                </a:ln>
                <a:gradFill>
                  <a:gsLst>
                    <a:gs pos="0">
                      <a:srgbClr val="0F9ED5"/>
                    </a:gs>
                    <a:gs pos="4000">
                      <a:srgbClr val="0F9ED5">
                        <a:lumMod val="60000"/>
                        <a:lumOff val="40000"/>
                      </a:srgbClr>
                    </a:gs>
                    <a:gs pos="87000">
                      <a:srgbClr val="0F9ED5">
                        <a:lumMod val="20000"/>
                        <a:lumOff val="80000"/>
                      </a:srgbClr>
                    </a:gs>
                  </a:gsLst>
                  <a:lin ang="5400000"/>
                </a:gradFill>
              </a:rPr>
              <a:t>DAY 4</a:t>
            </a:r>
            <a:endParaRPr lang="zh-CN" altLang="en-US" sz="5400" b="1">
              <a:ln w="12700" cmpd="sng">
                <a:solidFill>
                  <a:srgbClr val="0F9ED5"/>
                </a:solidFill>
                <a:prstDash val="solid"/>
              </a:ln>
              <a:gradFill>
                <a:gsLst>
                  <a:gs pos="0">
                    <a:srgbClr val="0F9ED5"/>
                  </a:gs>
                  <a:gs pos="4000">
                    <a:srgbClr val="0F9ED5">
                      <a:lumMod val="60000"/>
                      <a:lumOff val="40000"/>
                    </a:srgbClr>
                  </a:gs>
                  <a:gs pos="87000">
                    <a:srgbClr val="0F9ED5">
                      <a:lumMod val="20000"/>
                      <a:lumOff val="8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400967" y="5239808"/>
            <a:ext cx="4995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进一步完善车并进行</a:t>
            </a:r>
            <a:r>
              <a:rPr lang="en-US" altLang="zh-CN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3D</a:t>
            </a:r>
            <a:r>
              <a:rPr lang="zh-CN" altLang="en-US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打印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400967" y="6066962"/>
            <a:ext cx="392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为小车设计程序并打印所需工具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990" y="1415885"/>
            <a:ext cx="2280859" cy="154063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577" y="1048625"/>
            <a:ext cx="1691859" cy="2537788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180" y="3341647"/>
            <a:ext cx="1755451" cy="122819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320" y="3867255"/>
            <a:ext cx="2937673" cy="2937673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1608940" y="1039985"/>
            <a:ext cx="758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组长</a:t>
            </a:r>
            <a:r>
              <a:rPr lang="en-US" altLang="zh-CN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r>
              <a:rPr lang="zh-CN" altLang="en-US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钟家瑞  设计师</a:t>
            </a:r>
            <a:r>
              <a:rPr lang="en-US" altLang="zh-CN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r>
              <a:rPr lang="zh-CN" altLang="en-US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唐子夏 付雨涵  工程师</a:t>
            </a:r>
            <a:r>
              <a:rPr lang="en-US" altLang="zh-CN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r>
              <a:rPr lang="zh-CN" altLang="en-US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许晋恺 龙沐逸 伍贤哲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530202" y="336586"/>
            <a:ext cx="41101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</a:t>
            </a:r>
            <a:r>
              <a:rPr lang="zh-CN" altLang="en-US" sz="400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组名</a:t>
            </a:r>
          </a:p>
        </p:txBody>
      </p:sp>
    </p:spTree>
    <p:extLst>
      <p:ext uri="{BB962C8B-B14F-4D97-AF65-F5344CB8AC3E}">
        <p14:creationId xmlns:p14="http://schemas.microsoft.com/office/powerpoint/2010/main" val="26947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" grpId="0"/>
      <p:bldP spid="8" grpId="0"/>
      <p:bldP spid="13" grpId="0"/>
      <p:bldP spid="14" grpId="0"/>
      <p:bldP spid="17" grpId="0"/>
      <p:bldP spid="18" grpId="0"/>
      <p:bldP spid="19" grpId="0"/>
      <p:bldP spid="21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4FE16A-6164-18BB-BB28-2586986FEE06}"/>
              </a:ext>
            </a:extLst>
          </p:cNvPr>
          <p:cNvSpPr/>
          <p:nvPr/>
        </p:nvSpPr>
        <p:spPr>
          <a:xfrm>
            <a:off x="25757" y="155252"/>
            <a:ext cx="264687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TW" altLang="en-US" sz="4800" dirty="0">
                <a:ln w="0"/>
                <a:solidFill>
                  <a:srgbClr val="156082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小车介绍</a:t>
            </a:r>
            <a:endParaRPr lang="en-GB" altLang="zh-TW" sz="4800" dirty="0">
              <a:ln w="0"/>
              <a:solidFill>
                <a:srgbClr val="156082">
                  <a:lumMod val="75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FC8E62-FDC7-C3F2-993F-4E45DA47B4B8}"/>
              </a:ext>
            </a:extLst>
          </p:cNvPr>
          <p:cNvSpPr/>
          <p:nvPr/>
        </p:nvSpPr>
        <p:spPr>
          <a:xfrm>
            <a:off x="189927" y="234155"/>
            <a:ext cx="18473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endParaRPr lang="en-GB" altLang="zh-TW" sz="4000" dirty="0">
              <a:ln w="0"/>
              <a:solidFill>
                <a:srgbClr val="156082">
                  <a:lumMod val="60000"/>
                  <a:lumOff val="40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  <a:p>
            <a:endParaRPr lang="en-GB" altLang="zh-TW" sz="4000" dirty="0">
              <a:ln w="0"/>
              <a:solidFill>
                <a:srgbClr val="156082">
                  <a:lumMod val="60000"/>
                  <a:lumOff val="40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</p:txBody>
      </p:sp>
      <p:pic>
        <p:nvPicPr>
          <p:cNvPr id="12" name="Picture 11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F54AB704-1175-D7CC-2231-D7A4C439B20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838" y="268207"/>
            <a:ext cx="2458086" cy="372438"/>
          </a:xfrm>
          <a:prstGeom prst="rect">
            <a:avLst/>
          </a:prstGeom>
        </p:spPr>
      </p:pic>
      <p:pic>
        <p:nvPicPr>
          <p:cNvPr id="14" name="Picture 13" descr="A black sign with white text&#10;&#10;Description automatically generated">
            <a:extLst>
              <a:ext uri="{FF2B5EF4-FFF2-40B4-BE49-F238E27FC236}">
                <a16:creationId xmlns:a16="http://schemas.microsoft.com/office/drawing/2014/main" id="{F22DEC51-C85C-CAAB-372E-6124E1224B9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611" y="274071"/>
            <a:ext cx="2163754" cy="416872"/>
          </a:xfrm>
          <a:prstGeom prst="rect">
            <a:avLst/>
          </a:prstGeom>
        </p:spPr>
      </p:pic>
      <p:pic>
        <p:nvPicPr>
          <p:cNvPr id="15" name="Picture 14" descr="A logo with text and numbers&#10;&#10;Description automatically generated">
            <a:extLst>
              <a:ext uri="{FF2B5EF4-FFF2-40B4-BE49-F238E27FC236}">
                <a16:creationId xmlns:a16="http://schemas.microsoft.com/office/drawing/2014/main" id="{9C00A5E0-1CF5-4C9F-CDEA-D522C3C95BC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052" y="135420"/>
            <a:ext cx="618172" cy="601104"/>
          </a:xfrm>
          <a:prstGeom prst="rect">
            <a:avLst/>
          </a:prstGeom>
        </p:spPr>
      </p:pic>
      <p:pic>
        <p:nvPicPr>
          <p:cNvPr id="16" name="Picture 15" descr="A blue and yellow logo&#10;&#10;Description automatically generated">
            <a:extLst>
              <a:ext uri="{FF2B5EF4-FFF2-40B4-BE49-F238E27FC236}">
                <a16:creationId xmlns:a16="http://schemas.microsoft.com/office/drawing/2014/main" id="{D99C96BC-B423-A82F-5E1C-379909BA41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911" y="142084"/>
            <a:ext cx="564162" cy="60110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8" t="2833" r="21450" b="10538"/>
          <a:stretch/>
        </p:blipFill>
        <p:spPr>
          <a:xfrm flipH="1">
            <a:off x="7397023" y="1973092"/>
            <a:ext cx="4505898" cy="450589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757" y="2084893"/>
            <a:ext cx="4634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rgbClr val="E97132">
                    <a:lumMod val="50000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发明项目</a:t>
            </a:r>
            <a:r>
              <a:rPr lang="en-US" altLang="zh-CN" sz="3200">
                <a:solidFill>
                  <a:srgbClr val="E97132">
                    <a:lumMod val="50000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r>
              <a:rPr lang="zh-CN" altLang="en-US" sz="3200">
                <a:solidFill>
                  <a:srgbClr val="E97132">
                    <a:lumMod val="50000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环卫工快乐车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9125" y="1309035"/>
            <a:ext cx="3831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rgbClr val="E97132">
                    <a:lumMod val="50000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发明人</a:t>
            </a:r>
            <a:r>
              <a:rPr lang="en-US" altLang="zh-CN" sz="2800">
                <a:solidFill>
                  <a:srgbClr val="E97132">
                    <a:lumMod val="50000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r>
              <a:rPr lang="zh-CN" altLang="en-US" sz="2800">
                <a:solidFill>
                  <a:srgbClr val="E97132">
                    <a:lumMod val="50000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组名组成员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76879" y="3007604"/>
            <a:ext cx="6367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方案：</a:t>
            </a:r>
            <a:endParaRPr lang="en-US" altLang="zh-CN" sz="2000">
              <a:solidFill>
                <a:prstClr val="black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H="1" flipV="1">
            <a:off x="6830458" y="1454227"/>
            <a:ext cx="1961002" cy="15974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 flipV="1">
            <a:off x="8538072" y="1550106"/>
            <a:ext cx="1079653" cy="8384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H="1" flipV="1">
            <a:off x="6830458" y="3459296"/>
            <a:ext cx="1288973" cy="16525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H="1" flipV="1">
            <a:off x="6830457" y="2748571"/>
            <a:ext cx="2346594" cy="29471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9743616" y="3128790"/>
            <a:ext cx="1255522" cy="9281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V="1">
            <a:off x="9838063" y="2859010"/>
            <a:ext cx="969484" cy="9559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492713" y="986250"/>
            <a:ext cx="1216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4EA72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眼镜</a:t>
            </a:r>
            <a:r>
              <a:rPr lang="en-US" altLang="zh-CN">
                <a:solidFill>
                  <a:srgbClr val="4EA72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and</a:t>
            </a:r>
            <a:r>
              <a:rPr lang="zh-CN" altLang="en-US">
                <a:solidFill>
                  <a:srgbClr val="4EA72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感应器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5552501" y="2485002"/>
            <a:ext cx="118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4EA72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专属车牌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6161586" y="3336983"/>
            <a:ext cx="641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4EA72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风扇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10807547" y="2617046"/>
            <a:ext cx="132960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4EA72E"/>
                </a:solidFill>
              </a:rPr>
              <a:t>大容量车厢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7872356" y="1356124"/>
            <a:ext cx="859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4EA72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头盔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11160087" y="3228342"/>
            <a:ext cx="87716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4EA72E"/>
                </a:solidFill>
              </a:rPr>
              <a:t>电池盖</a:t>
            </a:r>
          </a:p>
        </p:txBody>
      </p:sp>
      <p:sp>
        <p:nvSpPr>
          <p:cNvPr id="39" name="矩形 38"/>
          <p:cNvSpPr/>
          <p:nvPr/>
        </p:nvSpPr>
        <p:spPr>
          <a:xfrm>
            <a:off x="39125" y="3336982"/>
            <a:ext cx="645411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加装风扇，带来清凉的风缓解疲劳</a:t>
            </a:r>
            <a:endParaRPr lang="en-US" altLang="zh-CN">
              <a:solidFill>
                <a:prstClr val="black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超声波感应器搭配眼镜，让小车看得更清楚，避开障碍物，保证安全</a:t>
            </a:r>
            <a:endParaRPr lang="en-US" altLang="zh-CN">
              <a:solidFill>
                <a:prstClr val="black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设计电池的盖子与电路板的外壳，防止漏电危险</a:t>
            </a:r>
            <a:endParaRPr lang="en-US" altLang="zh-CN">
              <a:solidFill>
                <a:prstClr val="black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加装大容量车厢，既可以运载货物又可以载人</a:t>
            </a:r>
            <a:endParaRPr lang="en-US" altLang="zh-CN">
              <a:solidFill>
                <a:prstClr val="black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侧面安装梯子，环卫工人可以更方便到车厢休息</a:t>
            </a:r>
            <a:endParaRPr lang="en-US" altLang="zh-CN">
              <a:solidFill>
                <a:prstClr val="black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头盔保障行车安全并让车美观</a:t>
            </a:r>
            <a:endParaRPr lang="en-US" altLang="zh-CN">
              <a:solidFill>
                <a:prstClr val="black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前后有专属车牌</a:t>
            </a:r>
            <a:r>
              <a:rPr lang="en-US" altLang="zh-CN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———</a:t>
            </a:r>
            <a:r>
              <a:rPr lang="zh-CN" altLang="en-US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贵</a:t>
            </a:r>
            <a:r>
              <a:rPr lang="en-US" altLang="zh-CN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D.ZM888</a:t>
            </a:r>
            <a:r>
              <a:rPr lang="zh-CN" altLang="en-US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，使车辆更具辨识度拥有合法上路的权利</a:t>
            </a:r>
            <a:endParaRPr lang="en-US" altLang="zh-CN">
              <a:solidFill>
                <a:prstClr val="black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026" name="Picture 2" descr="狗头列传 龙玉涛和月亮姐姐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2710">
            <a:off x="3474322" y="576894"/>
            <a:ext cx="1781701" cy="1005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74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  <p:bldP spid="17" grpId="0"/>
      <p:bldP spid="18" grpId="0"/>
      <p:bldP spid="31" grpId="0"/>
      <p:bldP spid="32" grpId="0"/>
      <p:bldP spid="33" grpId="0"/>
      <p:bldP spid="34" grpId="0" animBg="1"/>
      <p:bldP spid="35" grpId="0"/>
      <p:bldP spid="38" grpId="0" animBg="1"/>
      <p:bldP spid="3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4FE16A-6164-18BB-BB28-2586986FEE06}"/>
              </a:ext>
            </a:extLst>
          </p:cNvPr>
          <p:cNvSpPr/>
          <p:nvPr/>
        </p:nvSpPr>
        <p:spPr>
          <a:xfrm>
            <a:off x="189926" y="222230"/>
            <a:ext cx="154080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4800">
                <a:ln w="0"/>
                <a:solidFill>
                  <a:srgbClr val="156082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问题</a:t>
            </a:r>
            <a:r>
              <a:rPr lang="en-US" altLang="zh-CN" sz="4800">
                <a:ln w="0"/>
                <a:solidFill>
                  <a:srgbClr val="156082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:</a:t>
            </a:r>
            <a:endParaRPr lang="en-GB" altLang="zh-TW" sz="4800" dirty="0">
              <a:ln w="0"/>
              <a:solidFill>
                <a:srgbClr val="156082">
                  <a:lumMod val="75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</p:txBody>
      </p:sp>
      <p:pic>
        <p:nvPicPr>
          <p:cNvPr id="12" name="Picture 11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F54AB704-1175-D7CC-2231-D7A4C439B20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838" y="268207"/>
            <a:ext cx="2458086" cy="372438"/>
          </a:xfrm>
          <a:prstGeom prst="rect">
            <a:avLst/>
          </a:prstGeom>
        </p:spPr>
      </p:pic>
      <p:pic>
        <p:nvPicPr>
          <p:cNvPr id="14" name="Picture 13" descr="A black sign with white text&#10;&#10;Description automatically generated">
            <a:extLst>
              <a:ext uri="{FF2B5EF4-FFF2-40B4-BE49-F238E27FC236}">
                <a16:creationId xmlns:a16="http://schemas.microsoft.com/office/drawing/2014/main" id="{F22DEC51-C85C-CAAB-372E-6124E1224B9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611" y="274071"/>
            <a:ext cx="2163754" cy="416872"/>
          </a:xfrm>
          <a:prstGeom prst="rect">
            <a:avLst/>
          </a:prstGeom>
        </p:spPr>
      </p:pic>
      <p:pic>
        <p:nvPicPr>
          <p:cNvPr id="15" name="Picture 14" descr="A logo with text and numbers&#10;&#10;Description automatically generated">
            <a:extLst>
              <a:ext uri="{FF2B5EF4-FFF2-40B4-BE49-F238E27FC236}">
                <a16:creationId xmlns:a16="http://schemas.microsoft.com/office/drawing/2014/main" id="{9C00A5E0-1CF5-4C9F-CDEA-D522C3C95BC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052" y="135420"/>
            <a:ext cx="618172" cy="601104"/>
          </a:xfrm>
          <a:prstGeom prst="rect">
            <a:avLst/>
          </a:prstGeom>
        </p:spPr>
      </p:pic>
      <p:pic>
        <p:nvPicPr>
          <p:cNvPr id="16" name="Picture 15" descr="A blue and yellow logo&#10;&#10;Description automatically generated">
            <a:extLst>
              <a:ext uri="{FF2B5EF4-FFF2-40B4-BE49-F238E27FC236}">
                <a16:creationId xmlns:a16="http://schemas.microsoft.com/office/drawing/2014/main" id="{D99C96BC-B423-A82F-5E1C-379909BA41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911" y="142084"/>
            <a:ext cx="564162" cy="60110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89926" y="1099393"/>
            <a:ext cx="4585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prstClr val="black"/>
                </a:solidFill>
              </a:rPr>
              <a:t>在制作过程中，我们遇到了一些问题</a:t>
            </a:r>
          </a:p>
        </p:txBody>
      </p:sp>
      <p:sp>
        <p:nvSpPr>
          <p:cNvPr id="3" name="矩形 2"/>
          <p:cNvSpPr/>
          <p:nvPr/>
        </p:nvSpPr>
        <p:spPr>
          <a:xfrm>
            <a:off x="239276" y="1464007"/>
            <a:ext cx="10150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>
                <a:ln w="0"/>
                <a:solidFill>
                  <a:srgbClr val="E97132">
                    <a:lumMod val="75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1.</a:t>
            </a:r>
            <a:endParaRPr lang="zh-CN" altLang="en-US" sz="5400">
              <a:ln w="0"/>
              <a:solidFill>
                <a:srgbClr val="E97132">
                  <a:lumMod val="75000"/>
                </a:srgb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4601" y="2248838"/>
            <a:ext cx="10150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>
                <a:ln w="0"/>
                <a:solidFill>
                  <a:srgbClr val="E97132">
                    <a:lumMod val="75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2.</a:t>
            </a:r>
            <a:endParaRPr lang="zh-CN" altLang="en-US" sz="5400">
              <a:ln w="0"/>
              <a:solidFill>
                <a:srgbClr val="E97132">
                  <a:lumMod val="75000"/>
                </a:srgb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00515" y="1721095"/>
            <a:ext cx="7049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E97132">
                    <a:lumMod val="75000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在进行编程时，轮子迟迟不转，我们无法找到故障所在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400515" y="2387337"/>
            <a:ext cx="6751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E97132">
                    <a:lumMod val="75000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在为小车设计工具</a:t>
            </a:r>
            <a:r>
              <a:rPr lang="en-US" altLang="zh-CN" sz="2000">
                <a:solidFill>
                  <a:srgbClr val="E97132">
                    <a:lumMod val="75000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</a:t>
            </a:r>
            <a:r>
              <a:rPr lang="zh-CN" altLang="en-US" sz="2000">
                <a:solidFill>
                  <a:srgbClr val="E97132">
                    <a:lumMod val="75000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外壳以及装饰物时</a:t>
            </a:r>
            <a:r>
              <a:rPr lang="en-US" altLang="zh-CN" sz="2000">
                <a:solidFill>
                  <a:srgbClr val="E97132">
                    <a:lumMod val="75000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</a:t>
            </a:r>
            <a:r>
              <a:rPr lang="zh-CN" altLang="en-US" sz="2000">
                <a:solidFill>
                  <a:srgbClr val="E97132">
                    <a:lumMod val="75000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我们用测量尺寸进行建模并打印时，发现成品与预料中的不一样</a:t>
            </a:r>
          </a:p>
        </p:txBody>
      </p:sp>
      <p:sp>
        <p:nvSpPr>
          <p:cNvPr id="17" name="矩形 16"/>
          <p:cNvSpPr/>
          <p:nvPr/>
        </p:nvSpPr>
        <p:spPr>
          <a:xfrm>
            <a:off x="189926" y="3079835"/>
            <a:ext cx="10150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>
                <a:ln w="0"/>
                <a:solidFill>
                  <a:srgbClr val="E97132">
                    <a:lumMod val="75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3.</a:t>
            </a:r>
            <a:endParaRPr lang="zh-CN" altLang="en-US" sz="5400">
              <a:ln w="0"/>
              <a:solidFill>
                <a:srgbClr val="E97132">
                  <a:lumMod val="75000"/>
                </a:srgb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400515" y="3329032"/>
            <a:ext cx="7049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E97132">
                    <a:lumMod val="75000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在设计交通灯时设计的程序出现了问题</a:t>
            </a:r>
            <a:r>
              <a:rPr lang="en-US" altLang="zh-CN" sz="2000">
                <a:solidFill>
                  <a:srgbClr val="E97132">
                    <a:lumMod val="75000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</a:t>
            </a:r>
            <a:r>
              <a:rPr lang="zh-CN" altLang="en-US" sz="2000">
                <a:solidFill>
                  <a:srgbClr val="E97132">
                    <a:lumMod val="75000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黄灯常亮</a:t>
            </a:r>
          </a:p>
        </p:txBody>
      </p:sp>
      <p:pic>
        <p:nvPicPr>
          <p:cNvPr id="1026" name="Picture 2" descr="黑人问号球星求婚 与女友一直分分合合多次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5904" y="1472694"/>
            <a:ext cx="3319840" cy="247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189926" y="3861296"/>
            <a:ext cx="27719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>
                <a:ln w="0"/>
                <a:solidFill>
                  <a:srgbClr val="156082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解决方案</a:t>
            </a:r>
            <a:r>
              <a:rPr lang="en-US" altLang="zh-CN" sz="4800">
                <a:ln w="0"/>
                <a:solidFill>
                  <a:srgbClr val="156082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:</a:t>
            </a:r>
            <a:endParaRPr lang="zh-CN" altLang="en-US" sz="4800">
              <a:ln w="0"/>
              <a:solidFill>
                <a:srgbClr val="156082">
                  <a:lumMod val="75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00515" y="4820756"/>
            <a:ext cx="77104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E97132">
                    <a:lumMod val="75000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我们通过多次尝试发现，问题是电池电量不够导致的，于</a:t>
            </a:r>
            <a:endParaRPr lang="en-US" altLang="zh-CN" sz="2000">
              <a:solidFill>
                <a:srgbClr val="E97132">
                  <a:lumMod val="75000"/>
                </a:srgb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CN" altLang="en-US" sz="2000">
                <a:solidFill>
                  <a:srgbClr val="E97132">
                    <a:lumMod val="75000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是我们换了一个电池，并对轮胎进行调速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400515" y="5651753"/>
            <a:ext cx="7930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rgbClr val="E97132">
                    <a:lumMod val="75000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我们在</a:t>
            </a:r>
            <a:r>
              <a:rPr lang="en-US" altLang="zh-CN" sz="2000">
                <a:solidFill>
                  <a:srgbClr val="E97132">
                    <a:lumMod val="75000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3D</a:t>
            </a:r>
            <a:r>
              <a:rPr lang="zh-CN" altLang="en-US" sz="2000">
                <a:solidFill>
                  <a:srgbClr val="E97132">
                    <a:lumMod val="75000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建模的过程中把模型的数值调得变大，发现问题得到了改善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400515" y="6118051"/>
            <a:ext cx="70714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E97132">
                    <a:lumMod val="75000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我们发现是模块对应的针脚弄错了，于是我们重新组装，并对代码进行优化</a:t>
            </a:r>
          </a:p>
        </p:txBody>
      </p:sp>
      <p:sp>
        <p:nvSpPr>
          <p:cNvPr id="21" name="矩形 20"/>
          <p:cNvSpPr/>
          <p:nvPr/>
        </p:nvSpPr>
        <p:spPr>
          <a:xfrm>
            <a:off x="275918" y="4499911"/>
            <a:ext cx="92204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800">
                <a:ln w="0"/>
                <a:solidFill>
                  <a:srgbClr val="E97132">
                    <a:lumMod val="75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1.</a:t>
            </a:r>
            <a:endParaRPr lang="zh-CN" altLang="en-US" sz="4800">
              <a:ln w="0"/>
              <a:solidFill>
                <a:srgbClr val="E97132">
                  <a:lumMod val="75000"/>
                </a:srgb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51243" y="5284742"/>
            <a:ext cx="92204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800">
                <a:ln w="0"/>
                <a:solidFill>
                  <a:srgbClr val="E97132">
                    <a:lumMod val="75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2.</a:t>
            </a:r>
            <a:endParaRPr lang="zh-CN" altLang="en-US" sz="4800">
              <a:ln w="0"/>
              <a:solidFill>
                <a:srgbClr val="E97132">
                  <a:lumMod val="75000"/>
                </a:srgb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26568" y="6115739"/>
            <a:ext cx="92204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800">
                <a:ln w="0"/>
                <a:solidFill>
                  <a:srgbClr val="E97132">
                    <a:lumMod val="75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3.</a:t>
            </a:r>
            <a:endParaRPr lang="zh-CN" altLang="en-US" sz="4800">
              <a:ln w="0"/>
              <a:solidFill>
                <a:srgbClr val="E97132">
                  <a:lumMod val="75000"/>
                </a:srgb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222" y="4499911"/>
            <a:ext cx="2213659" cy="221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5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  <p:bldP spid="3" grpId="0"/>
      <p:bldP spid="7" grpId="0"/>
      <p:bldP spid="9" grpId="0"/>
      <p:bldP spid="11" grpId="0"/>
      <p:bldP spid="17" grpId="0"/>
      <p:bldP spid="18" grpId="0"/>
      <p:bldP spid="5" grpId="0"/>
      <p:bldP spid="6" grpId="0"/>
      <p:bldP spid="13" grpId="0"/>
      <p:bldP spid="19" grpId="0"/>
      <p:bldP spid="21" grpId="0"/>
      <p:bldP spid="22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D9BCF351-474D-E110-0852-D1F79FE336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838" y="268207"/>
            <a:ext cx="2458086" cy="372438"/>
          </a:xfrm>
          <a:prstGeom prst="rect">
            <a:avLst/>
          </a:prstGeom>
        </p:spPr>
      </p:pic>
      <p:pic>
        <p:nvPicPr>
          <p:cNvPr id="7" name="Picture 6" descr="A black sign with white text&#10;&#10;Description automatically generated">
            <a:extLst>
              <a:ext uri="{FF2B5EF4-FFF2-40B4-BE49-F238E27FC236}">
                <a16:creationId xmlns:a16="http://schemas.microsoft.com/office/drawing/2014/main" id="{542BE03A-6720-9A12-5553-FD91EADF5F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611" y="274071"/>
            <a:ext cx="2163754" cy="416872"/>
          </a:xfrm>
          <a:prstGeom prst="rect">
            <a:avLst/>
          </a:prstGeom>
        </p:spPr>
      </p:pic>
      <p:pic>
        <p:nvPicPr>
          <p:cNvPr id="9" name="Picture 8" descr="A logo with text and numbers&#10;&#10;Description automatically generated">
            <a:extLst>
              <a:ext uri="{FF2B5EF4-FFF2-40B4-BE49-F238E27FC236}">
                <a16:creationId xmlns:a16="http://schemas.microsoft.com/office/drawing/2014/main" id="{CF24C8FC-FD61-F11C-0D0F-981C635325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052" y="135420"/>
            <a:ext cx="618172" cy="601104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">
            <a:extLst>
              <a:ext uri="{FF2B5EF4-FFF2-40B4-BE49-F238E27FC236}">
                <a16:creationId xmlns:a16="http://schemas.microsoft.com/office/drawing/2014/main" id="{92DF7334-A252-A5E7-95B4-54AE7B963DE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911" y="142084"/>
            <a:ext cx="564162" cy="601102"/>
          </a:xfrm>
          <a:prstGeom prst="rect">
            <a:avLst/>
          </a:prstGeom>
        </p:spPr>
      </p:pic>
      <p:pic>
        <p:nvPicPr>
          <p:cNvPr id="18" name="ea60c23b0523682b35b4544043f32935">
            <a:hlinkClick r:id="" action="ppaction://media"/>
            <a:extLst>
              <a:ext uri="{FF2B5EF4-FFF2-40B4-BE49-F238E27FC236}">
                <a16:creationId xmlns:a16="http://schemas.microsoft.com/office/drawing/2014/main" id="{86553F48-FB33-BF05-616A-A283117A60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45638" y="902272"/>
            <a:ext cx="10100724" cy="568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1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6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D9BCF351-474D-E110-0852-D1F79FE336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838" y="268207"/>
            <a:ext cx="2458086" cy="372438"/>
          </a:xfrm>
          <a:prstGeom prst="rect">
            <a:avLst/>
          </a:prstGeom>
        </p:spPr>
      </p:pic>
      <p:pic>
        <p:nvPicPr>
          <p:cNvPr id="7" name="Picture 6" descr="A black sign with white text&#10;&#10;Description automatically generated">
            <a:extLst>
              <a:ext uri="{FF2B5EF4-FFF2-40B4-BE49-F238E27FC236}">
                <a16:creationId xmlns:a16="http://schemas.microsoft.com/office/drawing/2014/main" id="{542BE03A-6720-9A12-5553-FD91EADF5F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611" y="274071"/>
            <a:ext cx="2163754" cy="416872"/>
          </a:xfrm>
          <a:prstGeom prst="rect">
            <a:avLst/>
          </a:prstGeom>
        </p:spPr>
      </p:pic>
      <p:pic>
        <p:nvPicPr>
          <p:cNvPr id="9" name="Picture 8" descr="A logo with text and numbers&#10;&#10;Description automatically generated">
            <a:extLst>
              <a:ext uri="{FF2B5EF4-FFF2-40B4-BE49-F238E27FC236}">
                <a16:creationId xmlns:a16="http://schemas.microsoft.com/office/drawing/2014/main" id="{CF24C8FC-FD61-F11C-0D0F-981C6353251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052" y="135420"/>
            <a:ext cx="618172" cy="601104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">
            <a:extLst>
              <a:ext uri="{FF2B5EF4-FFF2-40B4-BE49-F238E27FC236}">
                <a16:creationId xmlns:a16="http://schemas.microsoft.com/office/drawing/2014/main" id="{92DF7334-A252-A5E7-95B4-54AE7B963DE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911" y="142084"/>
            <a:ext cx="564162" cy="60110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69193" y="1806248"/>
            <a:ext cx="10679289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1500" b="1">
                <a:ln w="10160">
                  <a:solidFill>
                    <a:srgbClr val="A02B93"/>
                  </a:solidFill>
                  <a:prstDash val="solid"/>
                </a:ln>
                <a:solidFill>
                  <a:srgbClr val="E97132">
                    <a:lumMod val="50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谢谢大家的聆听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94126" y="3312482"/>
            <a:ext cx="9629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>
                <a:solidFill>
                  <a:srgbClr val="E97132">
                    <a:lumMod val="50000"/>
                  </a:srgbClr>
                </a:solidFill>
                <a:latin typeface="Comic Sans MS" panose="030F0702030302020204" pitchFamily="66" charset="0"/>
              </a:rPr>
              <a:t>Thanks for your listening</a:t>
            </a:r>
            <a:endParaRPr lang="zh-CN" altLang="en-US" sz="6000">
              <a:solidFill>
                <a:srgbClr val="E97132">
                  <a:lumMod val="50000"/>
                </a:srgbClr>
              </a:solidFill>
              <a:latin typeface="Comic Sans MS" panose="030F0702030302020204" pitchFamily="66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968" y="4328145"/>
            <a:ext cx="2990540" cy="2378138"/>
          </a:xfrm>
          <a:prstGeom prst="rect">
            <a:avLst/>
          </a:prstGeom>
        </p:spPr>
      </p:pic>
      <p:sp>
        <p:nvSpPr>
          <p:cNvPr id="10" name="Rectangle 15">
            <a:extLst>
              <a:ext uri="{FF2B5EF4-FFF2-40B4-BE49-F238E27FC236}">
                <a16:creationId xmlns:a16="http://schemas.microsoft.com/office/drawing/2014/main" id="{71A105A4-6941-C00E-5376-52E842481CCF}"/>
              </a:ext>
            </a:extLst>
          </p:cNvPr>
          <p:cNvSpPr/>
          <p:nvPr/>
        </p:nvSpPr>
        <p:spPr>
          <a:xfrm>
            <a:off x="189927" y="234155"/>
            <a:ext cx="121058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TW" altLang="en-US" sz="4000" dirty="0">
                <a:ln w="0"/>
                <a:solidFill>
                  <a:srgbClr val="156082">
                    <a:lumMod val="60000"/>
                    <a:lumOff val="4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组名</a:t>
            </a:r>
            <a:endParaRPr lang="en-GB" altLang="zh-TW" sz="4000" dirty="0">
              <a:ln w="0"/>
              <a:solidFill>
                <a:srgbClr val="156082">
                  <a:lumMod val="60000"/>
                  <a:lumOff val="40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  <a:p>
            <a:r>
              <a:rPr lang="zh-TW" altLang="en-US" sz="4000" dirty="0">
                <a:ln w="0"/>
                <a:solidFill>
                  <a:srgbClr val="156082">
                    <a:lumMod val="60000"/>
                    <a:lumOff val="4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Noto Sans CJK SC Black" panose="020B0A00000000000000" pitchFamily="34" charset="-128"/>
                <a:ea typeface="Noto Sans CJK SC Black" panose="020B0A00000000000000" pitchFamily="34" charset="-128"/>
              </a:rPr>
              <a:t>组员</a:t>
            </a:r>
            <a:endParaRPr lang="en-GB" altLang="zh-TW" sz="4000" dirty="0">
              <a:ln w="0"/>
              <a:solidFill>
                <a:srgbClr val="156082">
                  <a:lumMod val="60000"/>
                  <a:lumOff val="40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Noto Sans CJK SC Black" panose="020B0A00000000000000" pitchFamily="34" charset="-128"/>
              <a:ea typeface="Noto Sans CJK SC Black" panose="020B0A00000000000000" pitchFamily="34" charset="-128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08940" y="1039985"/>
            <a:ext cx="758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组长</a:t>
            </a:r>
            <a:r>
              <a:rPr lang="en-US" altLang="zh-CN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r>
              <a:rPr lang="zh-CN" altLang="en-US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钟家瑞  设计师</a:t>
            </a:r>
            <a:r>
              <a:rPr lang="en-US" altLang="zh-CN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r>
              <a:rPr lang="zh-CN" altLang="en-US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唐子夏 付雨涵  工程师</a:t>
            </a:r>
            <a:r>
              <a:rPr lang="en-US" altLang="zh-CN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r>
              <a:rPr lang="zh-CN" altLang="en-US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许晋恺 龙沐逸 伍贤哲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530202" y="336586"/>
            <a:ext cx="41101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</a:t>
            </a:r>
            <a:r>
              <a:rPr lang="zh-CN" altLang="en-US" sz="400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组名</a:t>
            </a:r>
          </a:p>
        </p:txBody>
      </p:sp>
    </p:spTree>
    <p:extLst>
      <p:ext uri="{BB962C8B-B14F-4D97-AF65-F5344CB8AC3E}">
        <p14:creationId xmlns:p14="http://schemas.microsoft.com/office/powerpoint/2010/main" val="174144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0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D9BCF351-474D-E110-0852-D1F79FE336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838" y="268207"/>
            <a:ext cx="2458086" cy="372438"/>
          </a:xfrm>
          <a:prstGeom prst="rect">
            <a:avLst/>
          </a:prstGeom>
        </p:spPr>
      </p:pic>
      <p:pic>
        <p:nvPicPr>
          <p:cNvPr id="7" name="Picture 6" descr="A black sign with white text&#10;&#10;Description automatically generated">
            <a:extLst>
              <a:ext uri="{FF2B5EF4-FFF2-40B4-BE49-F238E27FC236}">
                <a16:creationId xmlns:a16="http://schemas.microsoft.com/office/drawing/2014/main" id="{542BE03A-6720-9A12-5553-FD91EADF5F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611" y="274071"/>
            <a:ext cx="2163754" cy="416872"/>
          </a:xfrm>
          <a:prstGeom prst="rect">
            <a:avLst/>
          </a:prstGeom>
        </p:spPr>
      </p:pic>
      <p:pic>
        <p:nvPicPr>
          <p:cNvPr id="9" name="Picture 8" descr="A logo with text and numbers&#10;&#10;Description automatically generated">
            <a:extLst>
              <a:ext uri="{FF2B5EF4-FFF2-40B4-BE49-F238E27FC236}">
                <a16:creationId xmlns:a16="http://schemas.microsoft.com/office/drawing/2014/main" id="{CF24C8FC-FD61-F11C-0D0F-981C6353251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052" y="135420"/>
            <a:ext cx="618172" cy="601104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">
            <a:extLst>
              <a:ext uri="{FF2B5EF4-FFF2-40B4-BE49-F238E27FC236}">
                <a16:creationId xmlns:a16="http://schemas.microsoft.com/office/drawing/2014/main" id="{92DF7334-A252-A5E7-95B4-54AE7B963DE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911" y="142084"/>
            <a:ext cx="564162" cy="60110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8FF1AD4-EF47-EA0C-7745-42ECBC3529B3}"/>
              </a:ext>
            </a:extLst>
          </p:cNvPr>
          <p:cNvSpPr/>
          <p:nvPr/>
        </p:nvSpPr>
        <p:spPr>
          <a:xfrm>
            <a:off x="99151" y="2856804"/>
            <a:ext cx="11902921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altLang="zh-TW" sz="4800">
              <a:ln w="0"/>
              <a:solidFill>
                <a:srgbClr val="156082">
                  <a:lumMod val="75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新細明體" panose="02020500000000000000" pitchFamily="18" charset="-120"/>
            </a:endParaRPr>
          </a:p>
          <a:p>
            <a:pPr algn="ctr"/>
            <a:r>
              <a:rPr lang="zh-CN" altLang="en-US" sz="4800">
                <a:ln w="0"/>
                <a:solidFill>
                  <a:srgbClr val="156082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你知道</a:t>
            </a:r>
            <a:r>
              <a:rPr lang="en-US" altLang="zh-CN" sz="4800">
                <a:ln w="0"/>
                <a:solidFill>
                  <a:srgbClr val="156082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3D</a:t>
            </a:r>
            <a:r>
              <a:rPr lang="zh-CN" altLang="en-US" sz="4800">
                <a:ln w="0"/>
                <a:solidFill>
                  <a:srgbClr val="156082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打印吗？</a:t>
            </a:r>
            <a:endParaRPr lang="en-GB" altLang="zh-TW" sz="3200">
              <a:ln w="0"/>
              <a:solidFill>
                <a:srgbClr val="156082">
                  <a:lumMod val="75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312372" y="3641634"/>
            <a:ext cx="455110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4800">
              <a:ln w="0"/>
              <a:solidFill>
                <a:srgbClr val="156082">
                  <a:lumMod val="75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等线 Light"/>
              <a:ea typeface="BatangChe" panose="02030609000101010101" pitchFamily="49" charset="-127"/>
            </a:endParaRPr>
          </a:p>
          <a:p>
            <a:endParaRPr lang="en-GB" altLang="zh-TW" sz="4800">
              <a:ln w="0"/>
              <a:solidFill>
                <a:srgbClr val="156082">
                  <a:lumMod val="75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新細明體" panose="02020500000000000000" pitchFamily="18" charset="-120"/>
              <a:ea typeface="BatangChe" panose="02030609000101010101" pitchFamily="49" charset="-127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20" y="826410"/>
            <a:ext cx="11444211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>
                <a:ln w="0"/>
                <a:solidFill>
                  <a:srgbClr val="156082">
                    <a:lumMod val="60000"/>
                    <a:lumOff val="4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组</a:t>
            </a:r>
            <a:r>
              <a:rPr lang="zh-TW" altLang="en-US" sz="3600" b="1">
                <a:ln w="0"/>
                <a:solidFill>
                  <a:srgbClr val="156082">
                    <a:lumMod val="60000"/>
                    <a:lumOff val="4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名</a:t>
            </a:r>
            <a:r>
              <a:rPr lang="en-US" altLang="zh-TW" sz="3600" b="1">
                <a:ln w="0"/>
                <a:solidFill>
                  <a:srgbClr val="156082">
                    <a:lumMod val="60000"/>
                    <a:lumOff val="4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 1. </a:t>
            </a:r>
            <a:r>
              <a:rPr lang="zh-TW" altLang="en-US" sz="3600" b="1">
                <a:ln w="0"/>
                <a:solidFill>
                  <a:srgbClr val="156082">
                    <a:lumMod val="60000"/>
                    <a:lumOff val="4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五灵王组</a:t>
            </a:r>
          </a:p>
          <a:p>
            <a:r>
              <a:rPr lang="zh-CN" altLang="en-US" sz="2800" b="1">
                <a:ln w="0"/>
                <a:solidFill>
                  <a:srgbClr val="156082">
                    <a:lumMod val="60000"/>
                    <a:lumOff val="4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组长</a:t>
            </a:r>
            <a:r>
              <a:rPr lang="en-US" altLang="zh-TW" sz="4000">
                <a:ln w="0"/>
                <a:solidFill>
                  <a:srgbClr val="156082">
                    <a:lumMod val="60000"/>
                    <a:lumOff val="4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 </a:t>
            </a:r>
            <a:r>
              <a:rPr lang="zh-CN" altLang="en-US" sz="2800">
                <a:ln w="0"/>
                <a:solidFill>
                  <a:srgbClr val="156082">
                    <a:lumMod val="60000"/>
                    <a:lumOff val="4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刘</a:t>
            </a:r>
            <a:r>
              <a:rPr lang="zh-TW" altLang="en-US" sz="2800">
                <a:ln w="0"/>
                <a:solidFill>
                  <a:srgbClr val="156082">
                    <a:lumMod val="60000"/>
                    <a:lumOff val="4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祥瑞    </a:t>
            </a:r>
            <a:r>
              <a:rPr lang="zh-CN" altLang="en-US" sz="2800" b="1">
                <a:ln w="0"/>
                <a:solidFill>
                  <a:srgbClr val="156082">
                    <a:lumMod val="60000"/>
                    <a:lumOff val="4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工程师</a:t>
            </a:r>
            <a:r>
              <a:rPr lang="en-US" altLang="zh-CN" sz="2800">
                <a:ln w="0"/>
                <a:solidFill>
                  <a:srgbClr val="156082">
                    <a:lumMod val="60000"/>
                    <a:lumOff val="4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 </a:t>
            </a:r>
            <a:r>
              <a:rPr lang="zh-TW" altLang="en-US" sz="2800">
                <a:ln w="0"/>
                <a:solidFill>
                  <a:srgbClr val="156082">
                    <a:lumMod val="60000"/>
                    <a:lumOff val="4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罗星宇 肖天</a:t>
            </a:r>
            <a:r>
              <a:rPr lang="zh-CN" altLang="en-US" sz="2800">
                <a:ln w="0"/>
                <a:solidFill>
                  <a:srgbClr val="156082">
                    <a:lumMod val="60000"/>
                    <a:lumOff val="4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宇    </a:t>
            </a:r>
            <a:r>
              <a:rPr lang="zh-CN" altLang="en-US" sz="2800" b="1">
                <a:ln w="0"/>
                <a:solidFill>
                  <a:srgbClr val="156082">
                    <a:lumMod val="60000"/>
                    <a:lumOff val="4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设计师</a:t>
            </a:r>
            <a:r>
              <a:rPr lang="en-US" altLang="zh-CN" sz="2800">
                <a:ln w="0"/>
                <a:solidFill>
                  <a:srgbClr val="156082">
                    <a:lumMod val="60000"/>
                    <a:lumOff val="4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 </a:t>
            </a:r>
            <a:r>
              <a:rPr lang="zh-TW" altLang="en-US" sz="2800">
                <a:ln w="0"/>
                <a:solidFill>
                  <a:srgbClr val="156082">
                    <a:lumMod val="60000"/>
                    <a:lumOff val="4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肖杨灏屹 杨柳雨果</a:t>
            </a:r>
          </a:p>
        </p:txBody>
      </p:sp>
    </p:spTree>
    <p:extLst>
      <p:ext uri="{BB962C8B-B14F-4D97-AF65-F5344CB8AC3E}">
        <p14:creationId xmlns:p14="http://schemas.microsoft.com/office/powerpoint/2010/main" val="101997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D9BCF351-474D-E110-0852-D1F79FE336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838" y="268207"/>
            <a:ext cx="2458086" cy="372438"/>
          </a:xfrm>
          <a:prstGeom prst="rect">
            <a:avLst/>
          </a:prstGeom>
        </p:spPr>
      </p:pic>
      <p:pic>
        <p:nvPicPr>
          <p:cNvPr id="7" name="Picture 6" descr="A black sign with white text&#10;&#10;Description automatically generated">
            <a:extLst>
              <a:ext uri="{FF2B5EF4-FFF2-40B4-BE49-F238E27FC236}">
                <a16:creationId xmlns:a16="http://schemas.microsoft.com/office/drawing/2014/main" id="{542BE03A-6720-9A12-5553-FD91EADF5F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611" y="274071"/>
            <a:ext cx="2163754" cy="416872"/>
          </a:xfrm>
          <a:prstGeom prst="rect">
            <a:avLst/>
          </a:prstGeom>
        </p:spPr>
      </p:pic>
      <p:pic>
        <p:nvPicPr>
          <p:cNvPr id="9" name="Picture 8" descr="A logo with text and numbers&#10;&#10;Description automatically generated">
            <a:extLst>
              <a:ext uri="{FF2B5EF4-FFF2-40B4-BE49-F238E27FC236}">
                <a16:creationId xmlns:a16="http://schemas.microsoft.com/office/drawing/2014/main" id="{CF24C8FC-FD61-F11C-0D0F-981C6353251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052" y="135420"/>
            <a:ext cx="618172" cy="601104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">
            <a:extLst>
              <a:ext uri="{FF2B5EF4-FFF2-40B4-BE49-F238E27FC236}">
                <a16:creationId xmlns:a16="http://schemas.microsoft.com/office/drawing/2014/main" id="{92DF7334-A252-A5E7-95B4-54AE7B963DE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911" y="142084"/>
            <a:ext cx="564162" cy="60110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8FF1AD4-EF47-EA0C-7745-42ECBC3529B3}"/>
              </a:ext>
            </a:extLst>
          </p:cNvPr>
          <p:cNvSpPr/>
          <p:nvPr/>
        </p:nvSpPr>
        <p:spPr>
          <a:xfrm>
            <a:off x="0" y="635283"/>
            <a:ext cx="12900426" cy="50167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endParaRPr lang="en-GB" altLang="zh-TW" sz="3200">
              <a:ln w="0"/>
              <a:solidFill>
                <a:srgbClr val="156082">
                  <a:lumMod val="75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新細明體" panose="02020500000000000000" pitchFamily="18" charset="-120"/>
            </a:endParaRPr>
          </a:p>
          <a:p>
            <a:r>
              <a:rPr lang="zh-CN" altLang="en-US" sz="4800">
                <a:ln w="0"/>
                <a:solidFill>
                  <a:srgbClr val="156082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目录</a:t>
            </a:r>
            <a:endParaRPr lang="en-US" altLang="zh-CN" sz="4800">
              <a:ln w="0"/>
              <a:solidFill>
                <a:srgbClr val="156082">
                  <a:lumMod val="75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r>
              <a:rPr lang="en-GB" altLang="zh-TW" sz="4800">
                <a:ln w="0"/>
                <a:solidFill>
                  <a:srgbClr val="156082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Day1</a:t>
            </a:r>
            <a:r>
              <a:rPr lang="en-US" altLang="zh-CN" sz="4800">
                <a:ln w="0"/>
                <a:solidFill>
                  <a:srgbClr val="156082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-Day5</a:t>
            </a:r>
            <a:endParaRPr lang="en-GB" altLang="zh-TW" sz="4800">
              <a:ln w="0"/>
              <a:solidFill>
                <a:srgbClr val="156082">
                  <a:lumMod val="75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r>
              <a:rPr lang="zh-CN" altLang="en-US" sz="4800">
                <a:ln w="0"/>
                <a:solidFill>
                  <a:srgbClr val="156082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学习</a:t>
            </a:r>
            <a:r>
              <a:rPr lang="en-US" altLang="zh-CN" sz="4800">
                <a:ln w="0"/>
                <a:solidFill>
                  <a:srgbClr val="156082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3D</a:t>
            </a:r>
            <a:r>
              <a:rPr lang="zh-CN" altLang="en-US" sz="4800">
                <a:ln w="0"/>
                <a:solidFill>
                  <a:srgbClr val="156082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打印和编程</a:t>
            </a:r>
            <a:br>
              <a:rPr lang="en-US" altLang="zh-CN" sz="4800">
                <a:ln w="0"/>
                <a:solidFill>
                  <a:srgbClr val="156082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</a:br>
            <a:endParaRPr lang="en-US" altLang="zh-CN" sz="4800">
              <a:ln w="0"/>
              <a:solidFill>
                <a:srgbClr val="156082">
                  <a:lumMod val="75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r>
              <a:rPr lang="en-GB" altLang="zh-TW" sz="4800">
                <a:ln w="0"/>
                <a:solidFill>
                  <a:srgbClr val="156082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Day6</a:t>
            </a:r>
            <a:r>
              <a:rPr lang="en-US" altLang="zh-CN" sz="4800">
                <a:ln w="0"/>
                <a:solidFill>
                  <a:srgbClr val="156082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-Day7</a:t>
            </a:r>
            <a:endParaRPr lang="en-GB" altLang="zh-TW" sz="4800">
              <a:ln w="0"/>
              <a:solidFill>
                <a:srgbClr val="156082">
                  <a:lumMod val="75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r>
              <a:rPr lang="zh-CN" altLang="en-US" sz="4800">
                <a:ln w="0"/>
                <a:solidFill>
                  <a:srgbClr val="156082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总结汇报</a:t>
            </a:r>
            <a:endParaRPr lang="en-GB" altLang="zh-TW" sz="4800" dirty="0">
              <a:ln w="0"/>
              <a:solidFill>
                <a:srgbClr val="156082">
                  <a:lumMod val="75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312372" y="3641634"/>
            <a:ext cx="455110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4800">
              <a:ln w="0"/>
              <a:solidFill>
                <a:srgbClr val="156082">
                  <a:lumMod val="75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等线 Light"/>
              <a:ea typeface="BatangChe" panose="02030609000101010101" pitchFamily="49" charset="-127"/>
            </a:endParaRPr>
          </a:p>
          <a:p>
            <a:endParaRPr lang="en-GB" altLang="zh-TW" sz="4800">
              <a:ln w="0"/>
              <a:solidFill>
                <a:srgbClr val="156082">
                  <a:lumMod val="75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新細明體" panose="02020500000000000000" pitchFamily="18" charset="-120"/>
              <a:ea typeface="BatangChe" panose="0203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5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D9BCF351-474D-E110-0852-D1F79FE336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838" y="268207"/>
            <a:ext cx="2458086" cy="372438"/>
          </a:xfrm>
          <a:prstGeom prst="rect">
            <a:avLst/>
          </a:prstGeom>
        </p:spPr>
      </p:pic>
      <p:pic>
        <p:nvPicPr>
          <p:cNvPr id="7" name="Picture 6" descr="A black sign with white text&#10;&#10;Description automatically generated">
            <a:extLst>
              <a:ext uri="{FF2B5EF4-FFF2-40B4-BE49-F238E27FC236}">
                <a16:creationId xmlns:a16="http://schemas.microsoft.com/office/drawing/2014/main" id="{542BE03A-6720-9A12-5553-FD91EADF5F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611" y="274071"/>
            <a:ext cx="2163754" cy="416872"/>
          </a:xfrm>
          <a:prstGeom prst="rect">
            <a:avLst/>
          </a:prstGeom>
        </p:spPr>
      </p:pic>
      <p:pic>
        <p:nvPicPr>
          <p:cNvPr id="9" name="Picture 8" descr="A logo with text and numbers&#10;&#10;Description automatically generated">
            <a:extLst>
              <a:ext uri="{FF2B5EF4-FFF2-40B4-BE49-F238E27FC236}">
                <a16:creationId xmlns:a16="http://schemas.microsoft.com/office/drawing/2014/main" id="{CF24C8FC-FD61-F11C-0D0F-981C6353251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052" y="135420"/>
            <a:ext cx="618172" cy="601104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">
            <a:extLst>
              <a:ext uri="{FF2B5EF4-FFF2-40B4-BE49-F238E27FC236}">
                <a16:creationId xmlns:a16="http://schemas.microsoft.com/office/drawing/2014/main" id="{92DF7334-A252-A5E7-95B4-54AE7B963DE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911" y="142084"/>
            <a:ext cx="564162" cy="60110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8FF1AD4-EF47-EA0C-7745-42ECBC3529B3}"/>
              </a:ext>
            </a:extLst>
          </p:cNvPr>
          <p:cNvSpPr/>
          <p:nvPr/>
        </p:nvSpPr>
        <p:spPr>
          <a:xfrm>
            <a:off x="-4796" y="637267"/>
            <a:ext cx="12393651" cy="83407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800" b="1">
                <a:ln w="0"/>
                <a:solidFill>
                  <a:srgbClr val="156082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Day1</a:t>
            </a:r>
            <a:endParaRPr lang="en-US" altLang="zh-TW" sz="4800" b="1">
              <a:ln w="0"/>
              <a:solidFill>
                <a:srgbClr val="156082">
                  <a:lumMod val="75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学习目标</a:t>
            </a:r>
            <a:r>
              <a:rPr lang="en-US" altLang="zh-CN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:</a:t>
            </a: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认识</a:t>
            </a:r>
            <a:r>
              <a:rPr lang="en-US" altLang="zh-CN" sz="3200">
                <a:ln w="0"/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3D</a:t>
            </a:r>
            <a:r>
              <a:rPr lang="zh-CN" altLang="en-US" sz="3200">
                <a:ln w="0"/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打印</a:t>
            </a:r>
            <a:r>
              <a:rPr lang="en-US" altLang="zh-CN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</a:t>
            </a:r>
            <a:r>
              <a:rPr lang="zh-CN" altLang="en-US" sz="3200">
                <a:ln w="0"/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增材和减材</a:t>
            </a: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和制作空心正方体</a:t>
            </a:r>
            <a:endParaRPr lang="en-US" altLang="zh-CN" sz="3200">
              <a:ln w="0"/>
              <a:solidFill>
                <a:srgbClr val="156082">
                  <a:lumMod val="75000"/>
                </a:srgb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学习方法</a:t>
            </a:r>
            <a:r>
              <a:rPr lang="en-US" altLang="zh-CN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一</a:t>
            </a:r>
            <a:r>
              <a:rPr lang="en-US" altLang="zh-CN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</a:t>
            </a: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直接掏空正方体内部</a:t>
            </a:r>
            <a:r>
              <a:rPr lang="en-US" altLang="zh-CN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</a:t>
            </a: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制作一个正方形盖子</a:t>
            </a:r>
            <a:r>
              <a:rPr lang="en-US" altLang="zh-CN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</a:t>
            </a: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最后盖上</a:t>
            </a:r>
            <a:endParaRPr lang="en-US" altLang="zh-CN" sz="3200">
              <a:ln w="0"/>
              <a:solidFill>
                <a:srgbClr val="156082">
                  <a:lumMod val="75000"/>
                </a:srgb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   正方形盖子</a:t>
            </a:r>
            <a:endParaRPr lang="en-US" altLang="zh-CN" sz="3200">
              <a:ln w="0"/>
              <a:solidFill>
                <a:srgbClr val="156082">
                  <a:lumMod val="75000"/>
                </a:srgb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二</a:t>
            </a:r>
            <a:r>
              <a:rPr lang="en-US" altLang="zh-CN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</a:t>
            </a: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制作</a:t>
            </a:r>
            <a:r>
              <a:rPr lang="en-US" altLang="zh-CN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6</a:t>
            </a: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个正方形</a:t>
            </a:r>
            <a:r>
              <a:rPr lang="en-US" altLang="zh-CN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</a:t>
            </a: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把它们拼接为一个空心正方体</a:t>
            </a:r>
            <a:endParaRPr lang="en-US" altLang="zh-CN" sz="3200">
              <a:ln w="0"/>
              <a:solidFill>
                <a:srgbClr val="156082">
                  <a:lumMod val="75000"/>
                </a:srgb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三</a:t>
            </a:r>
            <a:r>
              <a:rPr lang="en-US" altLang="zh-CN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</a:t>
            </a: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制作一个空心正方体的展开图</a:t>
            </a:r>
            <a:r>
              <a:rPr lang="en-US" altLang="zh-CN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</a:t>
            </a: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折成空心正方体</a:t>
            </a:r>
            <a:endParaRPr lang="en-GB" altLang="zh-TW" sz="3200">
              <a:ln w="0"/>
              <a:solidFill>
                <a:srgbClr val="156082">
                  <a:lumMod val="75000"/>
                </a:srgb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altLang="zh-TW" sz="3200">
                <a:ln w="0"/>
                <a:solidFill>
                  <a:srgbClr val="156082">
                    <a:lumMod val="75000"/>
                  </a:srgbClr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         </a:t>
            </a: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                                             </a:t>
            </a:r>
            <a:endParaRPr lang="en-GB" altLang="zh-TW" sz="3200">
              <a:ln w="0"/>
              <a:solidFill>
                <a:srgbClr val="156082">
                  <a:lumMod val="75000"/>
                </a:srgbClr>
              </a:solidFill>
              <a:effectLst>
                <a:outerShdw blurRad="38100" dist="38100" dir="2700000" algn="tl" rotWithShape="0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endParaRPr lang="en-GB" altLang="zh-TW" sz="3200">
              <a:ln w="0"/>
              <a:solidFill>
                <a:srgbClr val="156082">
                  <a:lumMod val="75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新細明體" panose="02020500000000000000" pitchFamily="18" charset="-120"/>
            </a:endParaRPr>
          </a:p>
          <a:p>
            <a:endParaRPr lang="en-GB" altLang="zh-TW" sz="3200">
              <a:ln w="0"/>
              <a:solidFill>
                <a:srgbClr val="156082">
                  <a:lumMod val="75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新細明體" panose="02020500000000000000" pitchFamily="18" charset="-120"/>
            </a:endParaRPr>
          </a:p>
          <a:p>
            <a:endParaRPr lang="en-GB" altLang="zh-TW" sz="3200">
              <a:ln w="0"/>
              <a:solidFill>
                <a:srgbClr val="156082">
                  <a:lumMod val="75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新細明體" panose="02020500000000000000" pitchFamily="18" charset="-120"/>
            </a:endParaRPr>
          </a:p>
          <a:p>
            <a:endParaRPr lang="en-GB" altLang="zh-TW" sz="3200" dirty="0">
              <a:ln w="0"/>
              <a:solidFill>
                <a:srgbClr val="156082">
                  <a:lumMod val="75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新細明體" panose="02020500000000000000" pitchFamily="18" charset="-120"/>
            </a:endParaRPr>
          </a:p>
        </p:txBody>
      </p:sp>
      <p:pic>
        <p:nvPicPr>
          <p:cNvPr id="2050" name="Picture 2" descr="https://img1.baidu.com/it/u=1576201565,4074735098&amp;fm=253&amp;fmt=auto&amp;app=138&amp;f=PNG?w=360&amp;h=36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448" y="4175393"/>
            <a:ext cx="2286463" cy="228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73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D9BCF351-474D-E110-0852-D1F79FE336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838" y="268207"/>
            <a:ext cx="2458086" cy="372438"/>
          </a:xfrm>
          <a:prstGeom prst="rect">
            <a:avLst/>
          </a:prstGeom>
        </p:spPr>
      </p:pic>
      <p:pic>
        <p:nvPicPr>
          <p:cNvPr id="7" name="Picture 6" descr="A black sign with white text&#10;&#10;Description automatically generated">
            <a:extLst>
              <a:ext uri="{FF2B5EF4-FFF2-40B4-BE49-F238E27FC236}">
                <a16:creationId xmlns:a16="http://schemas.microsoft.com/office/drawing/2014/main" id="{542BE03A-6720-9A12-5553-FD91EADF5F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611" y="274071"/>
            <a:ext cx="2163754" cy="416872"/>
          </a:xfrm>
          <a:prstGeom prst="rect">
            <a:avLst/>
          </a:prstGeom>
        </p:spPr>
      </p:pic>
      <p:pic>
        <p:nvPicPr>
          <p:cNvPr id="9" name="Picture 8" descr="A logo with text and numbers&#10;&#10;Description automatically generated">
            <a:extLst>
              <a:ext uri="{FF2B5EF4-FFF2-40B4-BE49-F238E27FC236}">
                <a16:creationId xmlns:a16="http://schemas.microsoft.com/office/drawing/2014/main" id="{CF24C8FC-FD61-F11C-0D0F-981C6353251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052" y="135420"/>
            <a:ext cx="618172" cy="601104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">
            <a:extLst>
              <a:ext uri="{FF2B5EF4-FFF2-40B4-BE49-F238E27FC236}">
                <a16:creationId xmlns:a16="http://schemas.microsoft.com/office/drawing/2014/main" id="{92DF7334-A252-A5E7-95B4-54AE7B963DE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911" y="142084"/>
            <a:ext cx="564162" cy="60110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8FF1AD4-EF47-EA0C-7745-42ECBC3529B3}"/>
              </a:ext>
            </a:extLst>
          </p:cNvPr>
          <p:cNvSpPr/>
          <p:nvPr/>
        </p:nvSpPr>
        <p:spPr>
          <a:xfrm>
            <a:off x="-4796" y="637267"/>
            <a:ext cx="12393651" cy="63709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800" b="1">
                <a:ln w="0"/>
                <a:solidFill>
                  <a:srgbClr val="156082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Day2</a:t>
            </a:r>
          </a:p>
          <a:p>
            <a:pPr>
              <a:lnSpc>
                <a:spcPct val="150000"/>
              </a:lnSpc>
            </a:pP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学习目标</a:t>
            </a:r>
            <a:r>
              <a:rPr lang="en-US" altLang="zh-CN" sz="3200">
                <a:ln w="0"/>
                <a:solidFill>
                  <a:srgbClr val="156082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:</a:t>
            </a: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认识</a:t>
            </a:r>
            <a:r>
              <a:rPr lang="zh-CN" altLang="en-US" sz="3200">
                <a:ln w="0"/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电子元件</a:t>
            </a: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和</a:t>
            </a:r>
            <a:r>
              <a:rPr lang="en-US" altLang="zh-CN" sz="3200">
                <a:ln w="0"/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mblock</a:t>
            </a: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入门</a:t>
            </a:r>
            <a:r>
              <a:rPr lang="en-US" altLang="zh-CN" sz="3200">
                <a:ln w="0"/>
                <a:solidFill>
                  <a:srgbClr val="156082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,</a:t>
            </a: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制作简易小灯</a:t>
            </a:r>
            <a:endParaRPr lang="en-US" altLang="zh-CN" sz="3200">
              <a:ln w="0"/>
              <a:solidFill>
                <a:srgbClr val="156082">
                  <a:lumMod val="75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学习方法</a:t>
            </a:r>
            <a:r>
              <a:rPr lang="en-US" altLang="zh-CN" sz="3200">
                <a:ln w="0"/>
                <a:solidFill>
                  <a:srgbClr val="156082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一</a:t>
            </a:r>
            <a:r>
              <a:rPr lang="en-US" altLang="zh-CN" sz="3200">
                <a:ln w="0"/>
                <a:solidFill>
                  <a:srgbClr val="156082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.</a:t>
            </a: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结合</a:t>
            </a:r>
            <a:r>
              <a:rPr lang="en-US" altLang="zh-CN" sz="3200">
                <a:ln w="0"/>
                <a:solidFill>
                  <a:srgbClr val="156082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PPT</a:t>
            </a: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熟悉电子元件及其组合方式</a:t>
            </a:r>
            <a:endParaRPr lang="en-US" altLang="zh-CN" sz="3200">
              <a:ln w="0"/>
              <a:solidFill>
                <a:srgbClr val="156082">
                  <a:lumMod val="75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二</a:t>
            </a:r>
            <a:r>
              <a:rPr lang="en-US" altLang="zh-CN" sz="3200">
                <a:ln w="0"/>
                <a:solidFill>
                  <a:srgbClr val="156082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.</a:t>
            </a: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通过软件操作和</a:t>
            </a:r>
            <a:r>
              <a:rPr lang="en-US" altLang="zh-CN" sz="3200">
                <a:ln w="0"/>
                <a:solidFill>
                  <a:srgbClr val="156082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PPT</a:t>
            </a: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教程，自行探索</a:t>
            </a:r>
            <a:r>
              <a:rPr lang="en-US" altLang="zh-CN" sz="3200">
                <a:ln w="0"/>
                <a:solidFill>
                  <a:srgbClr val="156082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mblock</a:t>
            </a: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编程</a:t>
            </a:r>
            <a:endParaRPr lang="en-US" altLang="zh-CN" sz="3200">
              <a:ln w="0"/>
              <a:solidFill>
                <a:srgbClr val="156082">
                  <a:lumMod val="75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三</a:t>
            </a:r>
            <a:r>
              <a:rPr lang="en-US" altLang="zh-CN" sz="3200">
                <a:ln w="0"/>
                <a:solidFill>
                  <a:srgbClr val="156082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.</a:t>
            </a: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将元件组合，并用编程进行控制，组装简易小灯</a:t>
            </a:r>
            <a:endParaRPr lang="en-GB" altLang="zh-TW" sz="3200">
              <a:ln w="0"/>
              <a:solidFill>
                <a:srgbClr val="156082">
                  <a:lumMod val="75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endParaRPr lang="en-GB" altLang="zh-TW" sz="3200" b="1">
              <a:ln w="0"/>
              <a:solidFill>
                <a:srgbClr val="156082">
                  <a:lumMod val="75000"/>
                </a:srgbClr>
              </a:solidFill>
              <a:latin typeface="新細明體" panose="02020500000000000000" pitchFamily="18" charset="-120"/>
            </a:endParaRPr>
          </a:p>
          <a:p>
            <a:endParaRPr lang="en-GB" altLang="zh-TW" sz="3200">
              <a:ln w="0"/>
              <a:solidFill>
                <a:srgbClr val="156082">
                  <a:lumMod val="75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新細明體" panose="02020500000000000000" pitchFamily="18" charset="-120"/>
            </a:endParaRPr>
          </a:p>
          <a:p>
            <a:endParaRPr lang="en-GB" altLang="zh-TW" sz="3200" dirty="0">
              <a:ln w="0"/>
              <a:solidFill>
                <a:srgbClr val="156082">
                  <a:lumMod val="75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新細明體" panose="02020500000000000000" pitchFamily="18" charset="-120"/>
            </a:endParaRPr>
          </a:p>
        </p:txBody>
      </p:sp>
      <p:pic>
        <p:nvPicPr>
          <p:cNvPr id="1028" name="Picture 4" descr="https://airtake-public-data-1254153901.cos.ap-shanghai.myqcloud.com/goat/20210510/4ad9a4b368964181afd5a4aeca271af6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7" t="16826" r="7743" b="19613"/>
          <a:stretch/>
        </p:blipFill>
        <p:spPr bwMode="auto">
          <a:xfrm>
            <a:off x="9504132" y="2590233"/>
            <a:ext cx="2371839" cy="176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42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D9BCF351-474D-E110-0852-D1F79FE336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838" y="268207"/>
            <a:ext cx="2458086" cy="372438"/>
          </a:xfrm>
          <a:prstGeom prst="rect">
            <a:avLst/>
          </a:prstGeom>
        </p:spPr>
      </p:pic>
      <p:pic>
        <p:nvPicPr>
          <p:cNvPr id="7" name="Picture 6" descr="A black sign with white text&#10;&#10;Description automatically generated">
            <a:extLst>
              <a:ext uri="{FF2B5EF4-FFF2-40B4-BE49-F238E27FC236}">
                <a16:creationId xmlns:a16="http://schemas.microsoft.com/office/drawing/2014/main" id="{542BE03A-6720-9A12-5553-FD91EADF5F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611" y="274071"/>
            <a:ext cx="2163754" cy="416872"/>
          </a:xfrm>
          <a:prstGeom prst="rect">
            <a:avLst/>
          </a:prstGeom>
        </p:spPr>
      </p:pic>
      <p:pic>
        <p:nvPicPr>
          <p:cNvPr id="9" name="Picture 8" descr="A logo with text and numbers&#10;&#10;Description automatically generated">
            <a:extLst>
              <a:ext uri="{FF2B5EF4-FFF2-40B4-BE49-F238E27FC236}">
                <a16:creationId xmlns:a16="http://schemas.microsoft.com/office/drawing/2014/main" id="{CF24C8FC-FD61-F11C-0D0F-981C6353251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052" y="135420"/>
            <a:ext cx="618172" cy="601104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">
            <a:extLst>
              <a:ext uri="{FF2B5EF4-FFF2-40B4-BE49-F238E27FC236}">
                <a16:creationId xmlns:a16="http://schemas.microsoft.com/office/drawing/2014/main" id="{92DF7334-A252-A5E7-95B4-54AE7B963DE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911" y="142084"/>
            <a:ext cx="564162" cy="60110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8FF1AD4-EF47-EA0C-7745-42ECBC3529B3}"/>
              </a:ext>
            </a:extLst>
          </p:cNvPr>
          <p:cNvSpPr/>
          <p:nvPr/>
        </p:nvSpPr>
        <p:spPr>
          <a:xfrm>
            <a:off x="0" y="636017"/>
            <a:ext cx="12393651" cy="63709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800" b="1">
                <a:ln w="0"/>
                <a:solidFill>
                  <a:srgbClr val="156082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Day3</a:t>
            </a:r>
          </a:p>
          <a:p>
            <a:pPr>
              <a:lnSpc>
                <a:spcPct val="150000"/>
              </a:lnSpc>
            </a:pP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学习目标</a:t>
            </a:r>
            <a:r>
              <a:rPr lang="en-US" altLang="zh-CN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:</a:t>
            </a: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通过</a:t>
            </a:r>
            <a:r>
              <a:rPr lang="en-US" altLang="zh-CN" sz="3200">
                <a:ln w="0"/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mblock</a:t>
            </a: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设计程序，来逐步实现可控制红绿灯</a:t>
            </a:r>
            <a:endParaRPr lang="en-US" altLang="zh-CN" sz="3200">
              <a:ln w="0"/>
              <a:solidFill>
                <a:srgbClr val="156082">
                  <a:lumMod val="75000"/>
                </a:srgb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学习方法</a:t>
            </a:r>
            <a:r>
              <a:rPr lang="en-US" altLang="zh-CN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一</a:t>
            </a:r>
            <a:r>
              <a:rPr lang="en-US" altLang="zh-CN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</a:t>
            </a: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审题，然后寻找合适的配件组装</a:t>
            </a:r>
            <a:endParaRPr lang="en-US" altLang="zh-CN" sz="3200">
              <a:ln w="0"/>
              <a:solidFill>
                <a:srgbClr val="156082">
                  <a:lumMod val="75000"/>
                </a:srgb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二</a:t>
            </a:r>
            <a:r>
              <a:rPr lang="en-US" altLang="zh-CN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</a:t>
            </a: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结合昨日所学，理清红绿灯交替的思路，通过一步步测试效果，进行代码的编写</a:t>
            </a:r>
            <a:endParaRPr lang="en-US" altLang="zh-CN" sz="3200">
              <a:ln w="0"/>
              <a:solidFill>
                <a:srgbClr val="156082">
                  <a:lumMod val="75000"/>
                </a:srgb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r>
              <a:rPr lang="en-US" altLang="zh-TW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         	</a:t>
            </a:r>
            <a:endParaRPr lang="en-GB" altLang="zh-TW" sz="3200">
              <a:ln w="0"/>
              <a:solidFill>
                <a:srgbClr val="156082">
                  <a:lumMod val="75000"/>
                </a:srgb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endParaRPr lang="en-GB" altLang="zh-TW" sz="3200">
              <a:ln w="0"/>
              <a:solidFill>
                <a:srgbClr val="156082">
                  <a:lumMod val="75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新細明體" panose="02020500000000000000" pitchFamily="18" charset="-120"/>
            </a:endParaRPr>
          </a:p>
          <a:p>
            <a:endParaRPr lang="en-GB" altLang="zh-TW" sz="3200" dirty="0">
              <a:ln w="0"/>
              <a:solidFill>
                <a:srgbClr val="156082">
                  <a:lumMod val="75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新細明體" panose="02020500000000000000" pitchFamily="18" charset="-120"/>
            </a:endParaRPr>
          </a:p>
        </p:txBody>
      </p:sp>
      <p:pic>
        <p:nvPicPr>
          <p:cNvPr id="12" name="Picture 2" descr="https://img2.baidu.com/it/u=1777273004,1796186946&amp;fm=253&amp;fmt=auto&amp;app=138&amp;f=JPG?w=463&amp;h=35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1793" y="4656357"/>
            <a:ext cx="2429399" cy="183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770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D9BCF351-474D-E110-0852-D1F79FE336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838" y="268207"/>
            <a:ext cx="2458086" cy="372438"/>
          </a:xfrm>
          <a:prstGeom prst="rect">
            <a:avLst/>
          </a:prstGeom>
        </p:spPr>
      </p:pic>
      <p:pic>
        <p:nvPicPr>
          <p:cNvPr id="7" name="Picture 6" descr="A black sign with white text&#10;&#10;Description automatically generated">
            <a:extLst>
              <a:ext uri="{FF2B5EF4-FFF2-40B4-BE49-F238E27FC236}">
                <a16:creationId xmlns:a16="http://schemas.microsoft.com/office/drawing/2014/main" id="{542BE03A-6720-9A12-5553-FD91EADF5F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611" y="274071"/>
            <a:ext cx="2163754" cy="416872"/>
          </a:xfrm>
          <a:prstGeom prst="rect">
            <a:avLst/>
          </a:prstGeom>
        </p:spPr>
      </p:pic>
      <p:pic>
        <p:nvPicPr>
          <p:cNvPr id="9" name="Picture 8" descr="A logo with text and numbers&#10;&#10;Description automatically generated">
            <a:extLst>
              <a:ext uri="{FF2B5EF4-FFF2-40B4-BE49-F238E27FC236}">
                <a16:creationId xmlns:a16="http://schemas.microsoft.com/office/drawing/2014/main" id="{CF24C8FC-FD61-F11C-0D0F-981C6353251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052" y="135420"/>
            <a:ext cx="618172" cy="601104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">
            <a:extLst>
              <a:ext uri="{FF2B5EF4-FFF2-40B4-BE49-F238E27FC236}">
                <a16:creationId xmlns:a16="http://schemas.microsoft.com/office/drawing/2014/main" id="{92DF7334-A252-A5E7-95B4-54AE7B963DE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911" y="142084"/>
            <a:ext cx="564162" cy="60110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8FF1AD4-EF47-EA0C-7745-42ECBC3529B3}"/>
              </a:ext>
            </a:extLst>
          </p:cNvPr>
          <p:cNvSpPr/>
          <p:nvPr/>
        </p:nvSpPr>
        <p:spPr>
          <a:xfrm>
            <a:off x="0" y="628022"/>
            <a:ext cx="12393651" cy="53860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800" b="1">
                <a:ln w="0"/>
                <a:solidFill>
                  <a:srgbClr val="156082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Day4</a:t>
            </a:r>
          </a:p>
          <a:p>
            <a:pPr>
              <a:lnSpc>
                <a:spcPct val="150000"/>
              </a:lnSpc>
            </a:pP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学习目标</a:t>
            </a:r>
            <a:r>
              <a:rPr lang="en-US" altLang="zh-CN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:</a:t>
            </a: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认识</a:t>
            </a:r>
            <a:r>
              <a:rPr lang="en-US" altLang="zh-CN" sz="3200">
                <a:ln w="0"/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Tinkercad</a:t>
            </a: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，了解</a:t>
            </a:r>
            <a:r>
              <a:rPr lang="en-US" altLang="zh-CN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3D</a:t>
            </a: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线上建模并拼装小车</a:t>
            </a:r>
            <a:endParaRPr lang="en-US" altLang="zh-CN" sz="3200">
              <a:ln w="0"/>
              <a:solidFill>
                <a:srgbClr val="156082">
                  <a:lumMod val="75000"/>
                </a:srgb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学习方法</a:t>
            </a:r>
            <a:r>
              <a:rPr lang="en-US" altLang="zh-CN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一</a:t>
            </a:r>
            <a:r>
              <a:rPr lang="en-US" altLang="zh-CN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</a:t>
            </a: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通过学习老师的演示，并自己实操</a:t>
            </a:r>
            <a:endParaRPr lang="en-US" altLang="zh-CN" sz="3200">
              <a:ln w="0"/>
              <a:solidFill>
                <a:srgbClr val="156082">
                  <a:lumMod val="75000"/>
                </a:srgb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二</a:t>
            </a:r>
            <a:r>
              <a:rPr lang="en-US" altLang="zh-CN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</a:t>
            </a: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结合视频，动手拼装小车</a:t>
            </a:r>
            <a:r>
              <a:rPr lang="en-US" altLang="zh-TW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	</a:t>
            </a:r>
            <a:endParaRPr lang="en-GB" altLang="zh-TW" sz="3200">
              <a:ln w="0"/>
              <a:solidFill>
                <a:srgbClr val="156082">
                  <a:lumMod val="75000"/>
                </a:srgb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GB" altLang="zh-TW" sz="3200">
              <a:ln w="0"/>
              <a:solidFill>
                <a:srgbClr val="156082">
                  <a:lumMod val="75000"/>
                </a:srgbClr>
              </a:solidFill>
              <a:latin typeface="新細明體" panose="02020500000000000000" pitchFamily="18" charset="-120"/>
            </a:endParaRPr>
          </a:p>
          <a:p>
            <a:endParaRPr lang="en-GB" altLang="zh-TW" sz="3200" dirty="0">
              <a:ln w="0"/>
              <a:solidFill>
                <a:srgbClr val="156082">
                  <a:lumMod val="75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新細明體" panose="02020500000000000000" pitchFamily="18" charset="-12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6"/>
          <a:srcRect l="3792" t="9274" r="18030" b="1236"/>
          <a:stretch/>
        </p:blipFill>
        <p:spPr>
          <a:xfrm>
            <a:off x="7321616" y="3701667"/>
            <a:ext cx="4680458" cy="256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35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D9BCF351-474D-E110-0852-D1F79FE336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838" y="268207"/>
            <a:ext cx="2458086" cy="372438"/>
          </a:xfrm>
          <a:prstGeom prst="rect">
            <a:avLst/>
          </a:prstGeom>
        </p:spPr>
      </p:pic>
      <p:pic>
        <p:nvPicPr>
          <p:cNvPr id="7" name="Picture 6" descr="A black sign with white text&#10;&#10;Description automatically generated">
            <a:extLst>
              <a:ext uri="{FF2B5EF4-FFF2-40B4-BE49-F238E27FC236}">
                <a16:creationId xmlns:a16="http://schemas.microsoft.com/office/drawing/2014/main" id="{542BE03A-6720-9A12-5553-FD91EADF5F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611" y="274071"/>
            <a:ext cx="2163754" cy="416872"/>
          </a:xfrm>
          <a:prstGeom prst="rect">
            <a:avLst/>
          </a:prstGeom>
        </p:spPr>
      </p:pic>
      <p:pic>
        <p:nvPicPr>
          <p:cNvPr id="9" name="Picture 8" descr="A logo with text and numbers&#10;&#10;Description automatically generated">
            <a:extLst>
              <a:ext uri="{FF2B5EF4-FFF2-40B4-BE49-F238E27FC236}">
                <a16:creationId xmlns:a16="http://schemas.microsoft.com/office/drawing/2014/main" id="{CF24C8FC-FD61-F11C-0D0F-981C6353251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052" y="135420"/>
            <a:ext cx="618172" cy="601104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">
            <a:extLst>
              <a:ext uri="{FF2B5EF4-FFF2-40B4-BE49-F238E27FC236}">
                <a16:creationId xmlns:a16="http://schemas.microsoft.com/office/drawing/2014/main" id="{92DF7334-A252-A5E7-95B4-54AE7B963DE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911" y="142084"/>
            <a:ext cx="564162" cy="60110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8FF1AD4-EF47-EA0C-7745-42ECBC3529B3}"/>
              </a:ext>
            </a:extLst>
          </p:cNvPr>
          <p:cNvSpPr/>
          <p:nvPr/>
        </p:nvSpPr>
        <p:spPr>
          <a:xfrm>
            <a:off x="-4796" y="601188"/>
            <a:ext cx="12393651" cy="415498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800" b="1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Day5</a:t>
            </a:r>
          </a:p>
          <a:p>
            <a:pPr>
              <a:lnSpc>
                <a:spcPct val="150000"/>
              </a:lnSpc>
            </a:pP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学习目标</a:t>
            </a:r>
            <a:r>
              <a:rPr lang="en-US" altLang="zh-CN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:</a:t>
            </a: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运用</a:t>
            </a:r>
            <a:r>
              <a:rPr lang="en-US" altLang="zh-CN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3D</a:t>
            </a: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打印进行装饰并调整代码，控制小车左右轮转速，及避障功能</a:t>
            </a:r>
            <a:endParaRPr lang="en-US" altLang="zh-CN" sz="3200">
              <a:ln w="0"/>
              <a:solidFill>
                <a:srgbClr val="156082">
                  <a:lumMod val="75000"/>
                </a:srgb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学习方法</a:t>
            </a:r>
            <a:r>
              <a:rPr lang="en-US" altLang="zh-CN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:</a:t>
            </a:r>
            <a:endParaRPr lang="en-GB" altLang="zh-TW" sz="3200">
              <a:ln w="0"/>
              <a:solidFill>
                <a:srgbClr val="156082">
                  <a:lumMod val="75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GB" altLang="zh-TW" sz="3200" dirty="0">
              <a:ln w="0"/>
              <a:solidFill>
                <a:srgbClr val="156082">
                  <a:lumMod val="75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4098" name="Picture 2" descr="https://img2.baidu.com/it/u=1230800244,3393783551&amp;fm=253&amp;fmt=auto&amp;app=138&amp;f=JPEG?w=800&amp;h=48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946" y="2865114"/>
            <a:ext cx="4147046" cy="248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0" y="3856407"/>
            <a:ext cx="1187354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一</a:t>
            </a:r>
            <a:r>
              <a:rPr lang="en-US" altLang="zh-CN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</a:t>
            </a: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将自己的设计，与库中的模型相结合</a:t>
            </a:r>
            <a:endParaRPr lang="en-US" altLang="zh-CN" sz="3200">
              <a:ln w="0"/>
              <a:solidFill>
                <a:srgbClr val="156082">
                  <a:lumMod val="75000"/>
                </a:srgb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二</a:t>
            </a:r>
            <a:r>
              <a:rPr lang="en-US" altLang="zh-CN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</a:t>
            </a: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用打印机打出模型，并拼装装饰小车</a:t>
            </a:r>
            <a:endParaRPr lang="en-US" altLang="zh-CN" sz="3200">
              <a:ln w="0"/>
              <a:solidFill>
                <a:srgbClr val="156082">
                  <a:lumMod val="75000"/>
                </a:srgb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三</a:t>
            </a:r>
            <a:r>
              <a:rPr lang="en-US" altLang="zh-CN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</a:t>
            </a:r>
            <a:r>
              <a:rPr lang="zh-CN" altLang="en-US" sz="3200">
                <a:ln w="0"/>
                <a:solidFill>
                  <a:srgbClr val="156082">
                    <a:lumMod val="75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通过编程软件，调试代码，来达到控制小车的效果</a:t>
            </a:r>
            <a:endParaRPr lang="en-GB" altLang="zh-TW" sz="3200">
              <a:ln w="0"/>
              <a:solidFill>
                <a:srgbClr val="156082">
                  <a:lumMod val="75000"/>
                </a:srgb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48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1999</Words>
  <Application>Microsoft Office PowerPoint</Application>
  <PresentationFormat>Widescreen</PresentationFormat>
  <Paragraphs>170</Paragraphs>
  <Slides>20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等线 Light</vt:lpstr>
      <vt:lpstr>Microsoft JhengHei</vt:lpstr>
      <vt:lpstr>Noto Sans CJK SC Black</vt:lpstr>
      <vt:lpstr>新細明體</vt:lpstr>
      <vt:lpstr>宋体</vt:lpstr>
      <vt:lpstr>Aptos</vt:lpstr>
      <vt:lpstr>Aptos Display</vt:lpstr>
      <vt:lpstr>Arial</vt:lpstr>
      <vt:lpstr>Comic Sans MS</vt:lpstr>
      <vt:lpstr>Office Theme</vt:lpstr>
      <vt:lpstr>3D打印与电子工程小组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3D打印与电子工程小组</dc:title>
  <dc:creator>Ka Man CHOI</dc:creator>
  <cp:lastModifiedBy>Ka Man CHOI</cp:lastModifiedBy>
  <cp:revision>7</cp:revision>
  <dcterms:created xsi:type="dcterms:W3CDTF">2024-07-20T03:29:53Z</dcterms:created>
  <dcterms:modified xsi:type="dcterms:W3CDTF">2024-07-21T01:32:19Z</dcterms:modified>
</cp:coreProperties>
</file>